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18"/>
  </p:notesMasterIdLst>
  <p:sldIdLst>
    <p:sldId id="716" r:id="rId5"/>
    <p:sldId id="736" r:id="rId6"/>
    <p:sldId id="727" r:id="rId7"/>
    <p:sldId id="728" r:id="rId8"/>
    <p:sldId id="734" r:id="rId9"/>
    <p:sldId id="619" r:id="rId10"/>
    <p:sldId id="726" r:id="rId11"/>
    <p:sldId id="730" r:id="rId12"/>
    <p:sldId id="714" r:id="rId13"/>
    <p:sldId id="587" r:id="rId14"/>
    <p:sldId id="588" r:id="rId15"/>
    <p:sldId id="610" r:id="rId16"/>
    <p:sldId id="737" r:id="rId17"/>
  </p:sldIdLst>
  <p:sldSz cx="9144000" cy="5143500" type="screen16x9"/>
  <p:notesSz cx="6670675" cy="9777413"/>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1" orient="horz" pos="962">
          <p15:clr>
            <a:srgbClr val="A4A3A4"/>
          </p15:clr>
        </p15:guide>
        <p15:guide id="2" pos="748">
          <p15:clr>
            <a:srgbClr val="A4A3A4"/>
          </p15:clr>
        </p15:guide>
        <p15:guide id="3" orient="horz" pos="225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BEC10D-5C57-E881-CEE6-D9806850899A}" name="Ireland, Kimberly P." initials="IKP" userId="S::Kimberly.Ireland@us.nationalgrid.com::de22d221-c592-464b-8060-dbbf873f41e0" providerId="AD"/>
  <p188:author id="{B71480E1-4C87-0275-0780-31684341A3F4}" name="Higgins, Sherry" initials="HS" userId="S::Sherry.Higgins@us.nationalgrid.com::a0a645ee-0852-4114-a354-8637a06512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dario, Renee" initials="AR" lastIdx="1" clrIdx="0">
    <p:extLst>
      <p:ext uri="{19B8F6BF-5375-455C-9EA6-DF929625EA0E}">
        <p15:presenceInfo xmlns:p15="http://schemas.microsoft.com/office/powerpoint/2012/main" userId="S::Renee.Addario@us.nationalgrid.com::d232e04b-11f9-43c4-94c5-537129c5bf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9C9"/>
    <a:srgbClr val="00BEB4"/>
    <a:srgbClr val="00148C"/>
    <a:srgbClr val="DD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BE0C1-7B61-4BA0-8E19-3465E53CB2D6}" v="1" dt="2023-02-13T22:52:40.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76" autoAdjust="0"/>
    <p:restoredTop sz="93792" autoAdjust="0"/>
  </p:normalViewPr>
  <p:slideViewPr>
    <p:cSldViewPr snapToGrid="0">
      <p:cViewPr varScale="1">
        <p:scale>
          <a:sx n="99" d="100"/>
          <a:sy n="99" d="100"/>
        </p:scale>
        <p:origin x="36" y="405"/>
      </p:cViewPr>
      <p:guideLst>
        <p:guide orient="horz" pos="962"/>
        <p:guide pos="748"/>
        <p:guide orient="horz" pos="2255"/>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90838" cy="490538"/>
          </a:xfrm>
          <a:prstGeom prst="rect">
            <a:avLst/>
          </a:prstGeom>
        </p:spPr>
        <p:txBody>
          <a:bodyPr vert="horz" lIns="91440" tIns="45720" rIns="91440" bIns="45720" rtlCol="0"/>
          <a:lstStyle>
            <a:lvl1pPr algn="r">
              <a:defRPr sz="1200"/>
            </a:lvl1pPr>
          </a:lstStyle>
          <a:p>
            <a:fld id="{CA87591B-352D-4B8B-8021-58FFF9F5B037}" type="datetimeFigureOut">
              <a:rPr lang="en-US" smtClean="0"/>
              <a:t>2/23/2023</a:t>
            </a:fld>
            <a:endParaRPr lang="en-US"/>
          </a:p>
        </p:txBody>
      </p:sp>
      <p:sp>
        <p:nvSpPr>
          <p:cNvPr id="4" name="Slide Image Placeholder 3"/>
          <p:cNvSpPr>
            <a:spLocks noGrp="1" noRot="1" noChangeAspect="1"/>
          </p:cNvSpPr>
          <p:nvPr>
            <p:ph type="sldImg" idx="2"/>
          </p:nvPr>
        </p:nvSpPr>
        <p:spPr>
          <a:xfrm>
            <a:off x="401638" y="1222375"/>
            <a:ext cx="5867400" cy="33004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05350"/>
            <a:ext cx="5337175" cy="38496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6875"/>
            <a:ext cx="2890838" cy="4905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286875"/>
            <a:ext cx="2890838" cy="490538"/>
          </a:xfrm>
          <a:prstGeom prst="rect">
            <a:avLst/>
          </a:prstGeom>
        </p:spPr>
        <p:txBody>
          <a:bodyPr vert="horz" lIns="91440" tIns="45720" rIns="91440" bIns="45720" rtlCol="0" anchor="b"/>
          <a:lstStyle>
            <a:lvl1pPr algn="r">
              <a:defRPr sz="1200"/>
            </a:lvl1pPr>
          </a:lstStyle>
          <a:p>
            <a:fld id="{B6A95708-A33D-480F-BF00-D858F63399DA}" type="slidenum">
              <a:rPr lang="en-US" smtClean="0"/>
              <a:t>‹#›</a:t>
            </a:fld>
            <a:endParaRPr lang="en-US"/>
          </a:p>
        </p:txBody>
      </p:sp>
    </p:spTree>
    <p:extLst>
      <p:ext uri="{BB962C8B-B14F-4D97-AF65-F5344CB8AC3E}">
        <p14:creationId xmlns:p14="http://schemas.microsoft.com/office/powerpoint/2010/main" val="7497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A95708-A33D-480F-BF00-D858F63399DA}" type="slidenum">
              <a:rPr lang="en-US" smtClean="0"/>
              <a:t>1</a:t>
            </a:fld>
            <a:endParaRPr lang="en-US" dirty="0"/>
          </a:p>
        </p:txBody>
      </p:sp>
    </p:spTree>
    <p:extLst>
      <p:ext uri="{BB962C8B-B14F-4D97-AF65-F5344CB8AC3E}">
        <p14:creationId xmlns:p14="http://schemas.microsoft.com/office/powerpoint/2010/main" val="307209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A95708-A33D-480F-BF00-D858F63399DA}" type="slidenum">
              <a:rPr lang="en-US" smtClean="0"/>
              <a:t>3</a:t>
            </a:fld>
            <a:endParaRPr lang="en-US"/>
          </a:p>
        </p:txBody>
      </p:sp>
    </p:spTree>
    <p:extLst>
      <p:ext uri="{BB962C8B-B14F-4D97-AF65-F5344CB8AC3E}">
        <p14:creationId xmlns:p14="http://schemas.microsoft.com/office/powerpoint/2010/main" val="351638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A95708-A33D-480F-BF00-D858F63399DA}" type="slidenum">
              <a:rPr lang="en-US" smtClean="0"/>
              <a:t>4</a:t>
            </a:fld>
            <a:endParaRPr lang="en-US"/>
          </a:p>
        </p:txBody>
      </p:sp>
    </p:spTree>
    <p:extLst>
      <p:ext uri="{BB962C8B-B14F-4D97-AF65-F5344CB8AC3E}">
        <p14:creationId xmlns:p14="http://schemas.microsoft.com/office/powerpoint/2010/main" val="350421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A95708-A33D-480F-BF00-D858F63399DA}" type="slidenum">
              <a:rPr lang="en-US" smtClean="0"/>
              <a:t>7</a:t>
            </a:fld>
            <a:endParaRPr lang="en-US"/>
          </a:p>
        </p:txBody>
      </p:sp>
    </p:spTree>
    <p:extLst>
      <p:ext uri="{BB962C8B-B14F-4D97-AF65-F5344CB8AC3E}">
        <p14:creationId xmlns:p14="http://schemas.microsoft.com/office/powerpoint/2010/main" val="363032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Arial"/>
              </a:rPr>
              <a:t>Diane</a:t>
            </a:r>
          </a:p>
          <a:p>
            <a:endParaRPr lang="en-US"/>
          </a:p>
        </p:txBody>
      </p:sp>
      <p:sp>
        <p:nvSpPr>
          <p:cNvPr id="4" name="Slide Number Placeholder 3"/>
          <p:cNvSpPr>
            <a:spLocks noGrp="1"/>
          </p:cNvSpPr>
          <p:nvPr>
            <p:ph type="sldNum" sz="quarter" idx="5"/>
          </p:nvPr>
        </p:nvSpPr>
        <p:spPr/>
        <p:txBody>
          <a:bodyPr/>
          <a:lstStyle/>
          <a:p>
            <a:fld id="{B6A95708-A33D-480F-BF00-D858F63399DA}" type="slidenum">
              <a:rPr lang="en-US" smtClean="0"/>
              <a:t>8</a:t>
            </a:fld>
            <a:endParaRPr lang="en-US"/>
          </a:p>
        </p:txBody>
      </p:sp>
    </p:spTree>
    <p:extLst>
      <p:ext uri="{BB962C8B-B14F-4D97-AF65-F5344CB8AC3E}">
        <p14:creationId xmlns:p14="http://schemas.microsoft.com/office/powerpoint/2010/main" val="294823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30BCDD3-D19C-4CEF-9E55-6A5043EE40E7}"/>
              </a:ext>
            </a:extLst>
          </p:cNvPr>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panose="020B0604020202020204" pitchFamily="34" charset="0"/>
              </a:defRPr>
            </a:lvl1pPr>
            <a:lvl2pPr marL="742950" indent="-285750" defTabSz="931863" eaLnBrk="0" hangingPunct="0">
              <a:spcBef>
                <a:spcPct val="30000"/>
              </a:spcBef>
              <a:defRPr sz="1200">
                <a:solidFill>
                  <a:schemeClr val="tx1"/>
                </a:solidFill>
                <a:latin typeface="Arial" panose="020B0604020202020204" pitchFamily="34" charset="0"/>
              </a:defRPr>
            </a:lvl2pPr>
            <a:lvl3pPr marL="1143000" indent="-228600" defTabSz="931863" eaLnBrk="0" hangingPunct="0">
              <a:spcBef>
                <a:spcPct val="30000"/>
              </a:spcBef>
              <a:defRPr sz="1200">
                <a:solidFill>
                  <a:schemeClr val="tx1"/>
                </a:solidFill>
                <a:latin typeface="Arial" panose="020B0604020202020204" pitchFamily="34" charset="0"/>
              </a:defRPr>
            </a:lvl3pPr>
            <a:lvl4pPr marL="1600200" indent="-228600" defTabSz="931863" eaLnBrk="0" hangingPunct="0">
              <a:spcBef>
                <a:spcPct val="30000"/>
              </a:spcBef>
              <a:defRPr sz="1200">
                <a:solidFill>
                  <a:schemeClr val="tx1"/>
                </a:solidFill>
                <a:latin typeface="Arial" panose="020B0604020202020204" pitchFamily="34" charset="0"/>
              </a:defRPr>
            </a:lvl4pPr>
            <a:lvl5pPr marL="2057400" indent="-228600"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B2E810B-622E-4F53-AC28-5C5A79B08C70}" type="slidenum">
              <a:rPr lang="en-US" altLang="en-US"/>
              <a:pPr eaLnBrk="1" hangingPunct="1">
                <a:spcBef>
                  <a:spcPct val="0"/>
                </a:spcBef>
              </a:pPr>
              <a:t>10</a:t>
            </a:fld>
            <a:endParaRPr lang="en-US" altLang="en-US" dirty="0"/>
          </a:p>
        </p:txBody>
      </p:sp>
      <p:sp>
        <p:nvSpPr>
          <p:cNvPr id="20483" name="Rectangle 2">
            <a:extLst>
              <a:ext uri="{FF2B5EF4-FFF2-40B4-BE49-F238E27FC236}">
                <a16:creationId xmlns:a16="http://schemas.microsoft.com/office/drawing/2014/main" id="{908C678F-3BA0-4490-9DE5-CF4BA1F30EF2}"/>
              </a:ext>
            </a:extLst>
          </p:cNvPr>
          <p:cNvSpPr>
            <a:spLocks noGrp="1" noRot="1" noChangeAspect="1" noChangeArrowheads="1" noTextEdit="1"/>
          </p:cNvSpPr>
          <p:nvPr>
            <p:ph type="sldImg"/>
          </p:nvPr>
        </p:nvSpPr>
        <p:spPr>
          <a:xfrm>
            <a:off x="406400" y="698500"/>
            <a:ext cx="6197600" cy="3486150"/>
          </a:xfrm>
          <a:ln/>
        </p:spPr>
      </p:sp>
      <p:sp>
        <p:nvSpPr>
          <p:cNvPr id="20484" name="Rectangle 3">
            <a:extLst>
              <a:ext uri="{FF2B5EF4-FFF2-40B4-BE49-F238E27FC236}">
                <a16:creationId xmlns:a16="http://schemas.microsoft.com/office/drawing/2014/main" id="{405B2DF9-8442-463E-8EF4-AA4993CC681B}"/>
              </a:ext>
            </a:extLst>
          </p:cNvPr>
          <p:cNvSpPr>
            <a:spLocks noGrp="1" noChangeArrowheads="1"/>
          </p:cNvSpPr>
          <p:nvPr>
            <p:ph type="body" idx="1"/>
          </p:nvPr>
        </p:nvSpPr>
        <p:spPr>
          <a:xfrm>
            <a:off x="700088" y="4416425"/>
            <a:ext cx="5610225" cy="4181475"/>
          </a:xfrm>
          <a:noFill/>
        </p:spPr>
        <p:txBody>
          <a:bodyPr/>
          <a:lstStyle/>
          <a:p>
            <a:pPr eaLnBrk="1" hangingPunct="1"/>
            <a:endParaRPr lang="en-US" altLang="en-US" dirty="0"/>
          </a:p>
        </p:txBody>
      </p:sp>
    </p:spTree>
    <p:extLst>
      <p:ext uri="{BB962C8B-B14F-4D97-AF65-F5344CB8AC3E}">
        <p14:creationId xmlns:p14="http://schemas.microsoft.com/office/powerpoint/2010/main" val="73541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960FF3-C5B1-4B8B-86E0-62EC1360DFAB}"/>
              </a:ext>
            </a:extLst>
          </p:cNvPr>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panose="020B0604020202020204" pitchFamily="34" charset="0"/>
              </a:defRPr>
            </a:lvl1pPr>
            <a:lvl2pPr marL="742950" indent="-285750" defTabSz="931863" eaLnBrk="0" hangingPunct="0">
              <a:spcBef>
                <a:spcPct val="30000"/>
              </a:spcBef>
              <a:defRPr sz="1200">
                <a:solidFill>
                  <a:schemeClr val="tx1"/>
                </a:solidFill>
                <a:latin typeface="Arial" panose="020B0604020202020204" pitchFamily="34" charset="0"/>
              </a:defRPr>
            </a:lvl2pPr>
            <a:lvl3pPr marL="1143000" indent="-228600" defTabSz="931863" eaLnBrk="0" hangingPunct="0">
              <a:spcBef>
                <a:spcPct val="30000"/>
              </a:spcBef>
              <a:defRPr sz="1200">
                <a:solidFill>
                  <a:schemeClr val="tx1"/>
                </a:solidFill>
                <a:latin typeface="Arial" panose="020B0604020202020204" pitchFamily="34" charset="0"/>
              </a:defRPr>
            </a:lvl3pPr>
            <a:lvl4pPr marL="1600200" indent="-228600" defTabSz="931863" eaLnBrk="0" hangingPunct="0">
              <a:spcBef>
                <a:spcPct val="30000"/>
              </a:spcBef>
              <a:defRPr sz="1200">
                <a:solidFill>
                  <a:schemeClr val="tx1"/>
                </a:solidFill>
                <a:latin typeface="Arial" panose="020B0604020202020204" pitchFamily="34" charset="0"/>
              </a:defRPr>
            </a:lvl4pPr>
            <a:lvl5pPr marL="2057400" indent="-228600"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46B158-D768-4FB1-A90E-37441CC21BBA}" type="slidenum">
              <a:rPr lang="en-US" altLang="en-US"/>
              <a:pPr eaLnBrk="1" hangingPunct="1">
                <a:spcBef>
                  <a:spcPct val="0"/>
                </a:spcBef>
              </a:pPr>
              <a:t>11</a:t>
            </a:fld>
            <a:endParaRPr lang="en-US" altLang="en-US" dirty="0"/>
          </a:p>
        </p:txBody>
      </p:sp>
      <p:sp>
        <p:nvSpPr>
          <p:cNvPr id="21507" name="Rectangle 2">
            <a:extLst>
              <a:ext uri="{FF2B5EF4-FFF2-40B4-BE49-F238E27FC236}">
                <a16:creationId xmlns:a16="http://schemas.microsoft.com/office/drawing/2014/main" id="{2519FB91-A9A2-4012-B724-5B52A68DDE8A}"/>
              </a:ext>
            </a:extLst>
          </p:cNvPr>
          <p:cNvSpPr>
            <a:spLocks noGrp="1" noRot="1" noChangeAspect="1" noChangeArrowheads="1" noTextEdit="1"/>
          </p:cNvSpPr>
          <p:nvPr>
            <p:ph type="sldImg"/>
          </p:nvPr>
        </p:nvSpPr>
        <p:spPr>
          <a:xfrm>
            <a:off x="406400" y="698500"/>
            <a:ext cx="6197600" cy="3486150"/>
          </a:xfrm>
          <a:ln/>
        </p:spPr>
      </p:sp>
      <p:sp>
        <p:nvSpPr>
          <p:cNvPr id="21508" name="Rectangle 3">
            <a:extLst>
              <a:ext uri="{FF2B5EF4-FFF2-40B4-BE49-F238E27FC236}">
                <a16:creationId xmlns:a16="http://schemas.microsoft.com/office/drawing/2014/main" id="{0971B3BB-4EA9-4644-B838-E55CB7E4BA00}"/>
              </a:ext>
            </a:extLst>
          </p:cNvPr>
          <p:cNvSpPr>
            <a:spLocks noGrp="1" noChangeArrowheads="1"/>
          </p:cNvSpPr>
          <p:nvPr>
            <p:ph type="body" idx="1"/>
          </p:nvPr>
        </p:nvSpPr>
        <p:spPr>
          <a:xfrm>
            <a:off x="700088" y="4416425"/>
            <a:ext cx="5610225" cy="4181475"/>
          </a:xfrm>
          <a:noFill/>
        </p:spPr>
        <p:txBody>
          <a:bodyPr/>
          <a:lstStyle/>
          <a:p>
            <a:pPr eaLnBrk="1" hangingPunct="1"/>
            <a:endParaRPr lang="en-US" altLang="en-US" dirty="0"/>
          </a:p>
        </p:txBody>
      </p:sp>
    </p:spTree>
    <p:extLst>
      <p:ext uri="{BB962C8B-B14F-4D97-AF65-F5344CB8AC3E}">
        <p14:creationId xmlns:p14="http://schemas.microsoft.com/office/powerpoint/2010/main" val="151759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960FF3-C5B1-4B8B-86E0-62EC1360DFAB}"/>
              </a:ext>
            </a:extLst>
          </p:cNvPr>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Arial" panose="020B0604020202020204" pitchFamily="34" charset="0"/>
              </a:defRPr>
            </a:lvl1pPr>
            <a:lvl2pPr marL="742950" indent="-285750" defTabSz="931863" eaLnBrk="0" hangingPunct="0">
              <a:spcBef>
                <a:spcPct val="30000"/>
              </a:spcBef>
              <a:defRPr sz="1200">
                <a:solidFill>
                  <a:schemeClr val="tx1"/>
                </a:solidFill>
                <a:latin typeface="Arial" panose="020B0604020202020204" pitchFamily="34" charset="0"/>
              </a:defRPr>
            </a:lvl2pPr>
            <a:lvl3pPr marL="1143000" indent="-228600" defTabSz="931863" eaLnBrk="0" hangingPunct="0">
              <a:spcBef>
                <a:spcPct val="30000"/>
              </a:spcBef>
              <a:defRPr sz="1200">
                <a:solidFill>
                  <a:schemeClr val="tx1"/>
                </a:solidFill>
                <a:latin typeface="Arial" panose="020B0604020202020204" pitchFamily="34" charset="0"/>
              </a:defRPr>
            </a:lvl3pPr>
            <a:lvl4pPr marL="1600200" indent="-228600" defTabSz="931863" eaLnBrk="0" hangingPunct="0">
              <a:spcBef>
                <a:spcPct val="30000"/>
              </a:spcBef>
              <a:defRPr sz="1200">
                <a:solidFill>
                  <a:schemeClr val="tx1"/>
                </a:solidFill>
                <a:latin typeface="Arial" panose="020B0604020202020204" pitchFamily="34" charset="0"/>
              </a:defRPr>
            </a:lvl4pPr>
            <a:lvl5pPr marL="2057400" indent="-228600" defTabSz="931863" eaLnBrk="0" hangingPunct="0">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46B158-D768-4FB1-A90E-37441CC21BBA}" type="slidenum">
              <a:rPr lang="en-US" altLang="en-US"/>
              <a:pPr eaLnBrk="1" hangingPunct="1">
                <a:spcBef>
                  <a:spcPct val="0"/>
                </a:spcBef>
              </a:pPr>
              <a:t>12</a:t>
            </a:fld>
            <a:endParaRPr lang="en-US" altLang="en-US" dirty="0"/>
          </a:p>
        </p:txBody>
      </p:sp>
      <p:sp>
        <p:nvSpPr>
          <p:cNvPr id="21507" name="Rectangle 2">
            <a:extLst>
              <a:ext uri="{FF2B5EF4-FFF2-40B4-BE49-F238E27FC236}">
                <a16:creationId xmlns:a16="http://schemas.microsoft.com/office/drawing/2014/main" id="{2519FB91-A9A2-4012-B724-5B52A68DDE8A}"/>
              </a:ext>
            </a:extLst>
          </p:cNvPr>
          <p:cNvSpPr>
            <a:spLocks noGrp="1" noRot="1" noChangeAspect="1" noChangeArrowheads="1" noTextEdit="1"/>
          </p:cNvSpPr>
          <p:nvPr>
            <p:ph type="sldImg"/>
          </p:nvPr>
        </p:nvSpPr>
        <p:spPr>
          <a:xfrm>
            <a:off x="406400" y="698500"/>
            <a:ext cx="6197600" cy="3486150"/>
          </a:xfrm>
          <a:ln/>
        </p:spPr>
      </p:sp>
      <p:sp>
        <p:nvSpPr>
          <p:cNvPr id="21508" name="Rectangle 3">
            <a:extLst>
              <a:ext uri="{FF2B5EF4-FFF2-40B4-BE49-F238E27FC236}">
                <a16:creationId xmlns:a16="http://schemas.microsoft.com/office/drawing/2014/main" id="{0971B3BB-4EA9-4644-B838-E55CB7E4BA00}"/>
              </a:ext>
            </a:extLst>
          </p:cNvPr>
          <p:cNvSpPr>
            <a:spLocks noGrp="1" noChangeArrowheads="1"/>
          </p:cNvSpPr>
          <p:nvPr>
            <p:ph type="body" idx="1"/>
          </p:nvPr>
        </p:nvSpPr>
        <p:spPr>
          <a:xfrm>
            <a:off x="700088" y="4416425"/>
            <a:ext cx="5610225" cy="4181475"/>
          </a:xfrm>
          <a:noFill/>
        </p:spPr>
        <p:txBody>
          <a:bodyPr/>
          <a:lstStyle/>
          <a:p>
            <a:pPr eaLnBrk="1" hangingPunct="1"/>
            <a:endParaRPr lang="en-US" altLang="en-US" dirty="0"/>
          </a:p>
        </p:txBody>
      </p:sp>
    </p:spTree>
    <p:extLst>
      <p:ext uri="{BB962C8B-B14F-4D97-AF65-F5344CB8AC3E}">
        <p14:creationId xmlns:p14="http://schemas.microsoft.com/office/powerpoint/2010/main" val="370847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a:t> </a:t>
            </a:r>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7" name="Footer Placeholder 2">
            <a:extLst>
              <a:ext uri="{FF2B5EF4-FFF2-40B4-BE49-F238E27FC236}">
                <a16:creationId xmlns:a16="http://schemas.microsoft.com/office/drawing/2014/main" id="{B8E8D2DA-923C-46FD-AE23-D8997A885C17}"/>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24" name="Group 23">
            <a:extLst>
              <a:ext uri="{FF2B5EF4-FFF2-40B4-BE49-F238E27FC236}">
                <a16:creationId xmlns:a16="http://schemas.microsoft.com/office/drawing/2014/main" id="{554C5F39-EE55-4150-AE38-A7A999F3BA25}"/>
              </a:ext>
            </a:extLst>
          </p:cNvPr>
          <p:cNvGrpSpPr/>
          <p:nvPr/>
        </p:nvGrpSpPr>
        <p:grpSpPr>
          <a:xfrm>
            <a:off x="9206425" y="0"/>
            <a:ext cx="2029736" cy="2104028"/>
            <a:chOff x="3528102" y="847657"/>
            <a:chExt cx="2029736" cy="2104028"/>
          </a:xfrm>
        </p:grpSpPr>
        <p:sp>
          <p:nvSpPr>
            <p:cNvPr id="25" name="Guidance note">
              <a:extLst>
                <a:ext uri="{FF2B5EF4-FFF2-40B4-BE49-F238E27FC236}">
                  <a16:creationId xmlns:a16="http://schemas.microsoft.com/office/drawing/2014/main" id="{025D7FB3-CF69-4E08-8922-003EB4E3975F}"/>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528045C4-A569-4BC0-A2C6-680DA682611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0FD70A2C-539C-4A23-AF36-00B08ACFA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A36B5CC0-766A-45B5-97A8-7C56DFCFC8EE}"/>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9" name="Guidance note">
            <a:extLst>
              <a:ext uri="{FF2B5EF4-FFF2-40B4-BE49-F238E27FC236}">
                <a16:creationId xmlns:a16="http://schemas.microsoft.com/office/drawing/2014/main" id="{9FC3F62A-60AD-47BF-8C6C-EA4FD3505A95}"/>
              </a:ext>
            </a:extLst>
          </p:cNvPr>
          <p:cNvSpPr/>
          <p:nvPr/>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5295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V x 1">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F5B49068-D080-4ACE-BA89-F101FF74DD61}"/>
              </a:ext>
            </a:extLst>
          </p:cNvPr>
          <p:cNvSpPr>
            <a:spLocks noGrp="1"/>
          </p:cNvSpPr>
          <p:nvPr>
            <p:ph type="body" sz="quarter" idx="18"/>
          </p:nvPr>
        </p:nvSpPr>
        <p:spPr>
          <a:xfrm>
            <a:off x="32760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A230DD3F-5BD6-47DB-88DD-B17645228A05}"/>
              </a:ext>
            </a:extLst>
          </p:cNvPr>
          <p:cNvSpPr>
            <a:spLocks noGrp="1"/>
          </p:cNvSpPr>
          <p:nvPr>
            <p:ph type="body" sz="quarter" idx="17"/>
          </p:nvPr>
        </p:nvSpPr>
        <p:spPr>
          <a:xfrm>
            <a:off x="62280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E5F1110-D46C-45FE-84D5-25150A01F2E3}"/>
              </a:ext>
            </a:extLst>
          </p:cNvPr>
          <p:cNvCxnSpPr>
            <a:cxnSpLocks/>
          </p:cNvCxnSpPr>
          <p:nvPr/>
        </p:nvCxnSpPr>
        <p:spPr>
          <a:xfrm>
            <a:off x="323850" y="2218065"/>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icture Placeholder 4">
            <a:extLst>
              <a:ext uri="{FF2B5EF4-FFF2-40B4-BE49-F238E27FC236}">
                <a16:creationId xmlns:a16="http://schemas.microsoft.com/office/drawing/2014/main" id="{E544F918-5B29-4CA8-B698-287CEE5C6122}"/>
              </a:ext>
            </a:extLst>
          </p:cNvPr>
          <p:cNvSpPr>
            <a:spLocks noGrp="1"/>
          </p:cNvSpPr>
          <p:nvPr>
            <p:ph type="pic" sz="quarter" idx="24"/>
          </p:nvPr>
        </p:nvSpPr>
        <p:spPr>
          <a:xfrm>
            <a:off x="323851" y="1062000"/>
            <a:ext cx="994286" cy="1080000"/>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323850" y="2311146"/>
            <a:ext cx="2592388"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213690" indent="-209974">
              <a:spcBef>
                <a:spcPts val="0"/>
              </a:spcBef>
              <a:spcAft>
                <a:spcPts val="200"/>
              </a:spcAft>
              <a:buFont typeface="Arial" panose="020B0604020202020204" pitchFamily="34" charset="0"/>
              <a:buChar char="•"/>
              <a:defRPr sz="1200">
                <a:solidFill>
                  <a:schemeClr val="accent1"/>
                </a:solidFill>
              </a:defRPr>
            </a:lvl4pPr>
            <a:lvl5pPr marL="419946" indent="-209974">
              <a:spcBef>
                <a:spcPts val="0"/>
              </a:spcBef>
              <a:spcAft>
                <a:spcPts val="200"/>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22" name="Footer Placeholder 2">
            <a:extLst>
              <a:ext uri="{FF2B5EF4-FFF2-40B4-BE49-F238E27FC236}">
                <a16:creationId xmlns:a16="http://schemas.microsoft.com/office/drawing/2014/main" id="{65364470-3814-46DA-81B6-9B6ABEDC8B9F}"/>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28" name="Group 27">
            <a:extLst>
              <a:ext uri="{FF2B5EF4-FFF2-40B4-BE49-F238E27FC236}">
                <a16:creationId xmlns:a16="http://schemas.microsoft.com/office/drawing/2014/main" id="{3E9C2C4D-4ACC-4F73-A4B9-04807E3ACA87}"/>
              </a:ext>
            </a:extLst>
          </p:cNvPr>
          <p:cNvGrpSpPr/>
          <p:nvPr/>
        </p:nvGrpSpPr>
        <p:grpSpPr>
          <a:xfrm>
            <a:off x="9206425" y="0"/>
            <a:ext cx="2029736" cy="2104028"/>
            <a:chOff x="3528102" y="847657"/>
            <a:chExt cx="2029736" cy="2104028"/>
          </a:xfrm>
        </p:grpSpPr>
        <p:sp>
          <p:nvSpPr>
            <p:cNvPr id="29" name="Guidance note">
              <a:extLst>
                <a:ext uri="{FF2B5EF4-FFF2-40B4-BE49-F238E27FC236}">
                  <a16:creationId xmlns:a16="http://schemas.microsoft.com/office/drawing/2014/main" id="{E9DBA4A0-469B-42D9-A384-66D0F7F5CF1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0" name="Group 29">
              <a:extLst>
                <a:ext uri="{FF2B5EF4-FFF2-40B4-BE49-F238E27FC236}">
                  <a16:creationId xmlns:a16="http://schemas.microsoft.com/office/drawing/2014/main" id="{4F513AB0-B464-432C-96F6-C01AE1AD896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69D17DA6-BCD4-4046-9D31-CF5D43390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8B82DBD2-6FB6-4465-9E2D-6DA528C0AEC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Round Diagonal Corner Rectangle 4">
            <a:extLst>
              <a:ext uri="{FF2B5EF4-FFF2-40B4-BE49-F238E27FC236}">
                <a16:creationId xmlns:a16="http://schemas.microsoft.com/office/drawing/2014/main" id="{CCFF34D1-F27E-4737-B8CF-F9385F2D624E}"/>
              </a:ext>
            </a:extLst>
          </p:cNvPr>
          <p:cNvSpPr/>
          <p:nvPr/>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42215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p:nvCxnSpPr>
        <p:spPr>
          <a:xfrm>
            <a:off x="32385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32385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323851"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p:nvCxnSpPr>
        <p:spPr>
          <a:xfrm>
            <a:off x="3276600"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3276600"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3276601"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p:nvCxnSpPr>
        <p:spPr>
          <a:xfrm>
            <a:off x="6227762" y="2061354"/>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6227762" y="2154435"/>
            <a:ext cx="2592388" cy="1384995"/>
          </a:xfrm>
        </p:spPr>
        <p:txBody>
          <a:bodyPr/>
          <a:lstStyle>
            <a:lvl1pPr>
              <a:spcBef>
                <a:spcPts val="600"/>
              </a:spcBef>
              <a:spcAft>
                <a:spcPts val="0"/>
              </a:spcAft>
              <a:defRPr sz="1400"/>
            </a:lvl1pPr>
            <a:lvl2pPr>
              <a:spcBef>
                <a:spcPts val="600"/>
              </a:spcBef>
              <a:spcAft>
                <a:spcPts val="0"/>
              </a:spcAft>
              <a:defRPr sz="1400"/>
            </a:lvl2pPr>
            <a:lvl3pPr marL="0" indent="0">
              <a:spcBef>
                <a:spcPts val="600"/>
              </a:spcBef>
              <a:spcAft>
                <a:spcPts val="0"/>
              </a:spcAft>
              <a:buFontTx/>
              <a:buNone/>
              <a:defRPr sz="1400"/>
            </a:lvl3pPr>
            <a:lvl4pPr marL="213690" indent="-209974">
              <a:spcBef>
                <a:spcPts val="600"/>
              </a:spcBef>
              <a:spcAft>
                <a:spcPts val="0"/>
              </a:spcAft>
              <a:buFont typeface="Arial" panose="020B0604020202020204" pitchFamily="34" charset="0"/>
              <a:buChar char="•"/>
              <a:defRPr sz="1400"/>
            </a:lvl4pPr>
            <a:lvl5pPr marL="419946" indent="-209974">
              <a:spcBef>
                <a:spcPts val="600"/>
              </a:spcBef>
              <a:spcAft>
                <a:spcPts val="0"/>
              </a:spcAft>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6227763" y="1062001"/>
            <a:ext cx="839787" cy="912812"/>
          </a:xfrm>
          <a:solidFill>
            <a:schemeClr val="bg1">
              <a:lumMod val="95000"/>
            </a:schemeClr>
          </a:solidFill>
        </p:spPr>
        <p:txBody>
          <a:bodyPr>
            <a:noAutofit/>
          </a:bodyPr>
          <a:lstStyle>
            <a:lvl1pPr>
              <a:defRPr sz="1171">
                <a:solidFill>
                  <a:schemeClr val="tx1"/>
                </a:solidFill>
              </a:defRPr>
            </a:lvl1pPr>
          </a:lstStyle>
          <a:p>
            <a:r>
              <a:rPr lang="en-US" noProof="0"/>
              <a:t>Click icon to add picture</a:t>
            </a:r>
            <a:endParaRPr lang="en-GB" noProof="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2287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418147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7134225" y="1062000"/>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Footer Placeholder 2">
            <a:extLst>
              <a:ext uri="{FF2B5EF4-FFF2-40B4-BE49-F238E27FC236}">
                <a16:creationId xmlns:a16="http://schemas.microsoft.com/office/drawing/2014/main" id="{45A0E1D1-8595-4E45-A401-A475018540FC}"/>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43" name="Group 42">
            <a:extLst>
              <a:ext uri="{FF2B5EF4-FFF2-40B4-BE49-F238E27FC236}">
                <a16:creationId xmlns:a16="http://schemas.microsoft.com/office/drawing/2014/main" id="{B815125D-7568-4091-BEEB-35B82C7A282E}"/>
              </a:ext>
            </a:extLst>
          </p:cNvPr>
          <p:cNvGrpSpPr/>
          <p:nvPr/>
        </p:nvGrpSpPr>
        <p:grpSpPr>
          <a:xfrm>
            <a:off x="9206425" y="0"/>
            <a:ext cx="2029736" cy="2104028"/>
            <a:chOff x="3528102" y="847657"/>
            <a:chExt cx="2029736" cy="2104028"/>
          </a:xfrm>
        </p:grpSpPr>
        <p:sp>
          <p:nvSpPr>
            <p:cNvPr id="44" name="Guidance note">
              <a:extLst>
                <a:ext uri="{FF2B5EF4-FFF2-40B4-BE49-F238E27FC236}">
                  <a16:creationId xmlns:a16="http://schemas.microsoft.com/office/drawing/2014/main" id="{05DADCA8-9F14-4D3E-AEA6-3968A4B99D5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45" name="Group 44">
              <a:extLst>
                <a:ext uri="{FF2B5EF4-FFF2-40B4-BE49-F238E27FC236}">
                  <a16:creationId xmlns:a16="http://schemas.microsoft.com/office/drawing/2014/main" id="{35567F3E-A867-493E-9CDF-6C283ED69F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46" name="Picture 3">
                <a:extLst>
                  <a:ext uri="{FF2B5EF4-FFF2-40B4-BE49-F238E27FC236}">
                    <a16:creationId xmlns:a16="http://schemas.microsoft.com/office/drawing/2014/main" id="{EF71D8E4-9AAD-42D4-BB7D-BD4FF105C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7" name="Rounded Rectangle 20">
                <a:extLst>
                  <a:ext uri="{FF2B5EF4-FFF2-40B4-BE49-F238E27FC236}">
                    <a16:creationId xmlns:a16="http://schemas.microsoft.com/office/drawing/2014/main" id="{F43BCCBD-E91E-4385-9D1C-933F4A1EFF4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8" name="Round Diagonal Corner Rectangle 4">
            <a:extLst>
              <a:ext uri="{FF2B5EF4-FFF2-40B4-BE49-F238E27FC236}">
                <a16:creationId xmlns:a16="http://schemas.microsoft.com/office/drawing/2014/main" id="{DCC9EC93-F46B-4A7B-8A65-57D85F810085}"/>
              </a:ext>
            </a:extLst>
          </p:cNvPr>
          <p:cNvSpPr/>
          <p:nvPr/>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56749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pic>
        <p:nvPicPr>
          <p:cNvPr id="10" name="Graphic 9">
            <a:extLst>
              <a:ext uri="{FF2B5EF4-FFF2-40B4-BE49-F238E27FC236}">
                <a16:creationId xmlns:a16="http://schemas.microsoft.com/office/drawing/2014/main" id="{B5C1225E-7A2B-4204-8951-1CD60FF303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7" name="Round Diagonal Corner Rectangle 4">
            <a:extLst>
              <a:ext uri="{FF2B5EF4-FFF2-40B4-BE49-F238E27FC236}">
                <a16:creationId xmlns:a16="http://schemas.microsoft.com/office/drawing/2014/main" id="{231B8D91-3113-4251-BBA5-C25AE54B04E5}"/>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4344318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1" y="1062500"/>
            <a:ext cx="55434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322780" y="267573"/>
            <a:ext cx="5544620" cy="430887"/>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p:nvGrpSpPr>
        <p:grpSpPr>
          <a:xfrm>
            <a:off x="9206425" y="0"/>
            <a:ext cx="2029736" cy="2104028"/>
            <a:chOff x="3528102" y="847657"/>
            <a:chExt cx="2029736" cy="2104028"/>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997860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114425"/>
            <a:ext cx="3968750" cy="18620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114425"/>
            <a:ext cx="3968750" cy="186204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931EECD-BFF6-4523-BD4B-C0E93C0D28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926FFD-1561-42A4-AB17-9E18C25244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42D2123-A48C-4B37-A0E7-11B4979ACAF6}"/>
              </a:ext>
            </a:extLst>
          </p:cNvPr>
          <p:cNvSpPr>
            <a:spLocks noGrp="1" noChangeArrowheads="1"/>
          </p:cNvSpPr>
          <p:nvPr>
            <p:ph type="sldNum" sz="quarter" idx="12"/>
          </p:nvPr>
        </p:nvSpPr>
        <p:spPr>
          <a:ln/>
        </p:spPr>
        <p:txBody>
          <a:bodyPr/>
          <a:lstStyle>
            <a:lvl1pPr>
              <a:defRPr/>
            </a:lvl1pPr>
          </a:lstStyle>
          <a:p>
            <a:pPr>
              <a:defRPr/>
            </a:pPr>
            <a:fld id="{3AFA2322-02C0-499E-B1A4-D732956F9261}" type="slidenum">
              <a:rPr lang="en-US" altLang="en-US"/>
              <a:pPr>
                <a:defRPr/>
              </a:pPr>
              <a:t>‹#›</a:t>
            </a:fld>
            <a:endParaRPr lang="en-US" altLang="en-US"/>
          </a:p>
        </p:txBody>
      </p:sp>
    </p:spTree>
    <p:extLst>
      <p:ext uri="{BB962C8B-B14F-4D97-AF65-F5344CB8AC3E}">
        <p14:creationId xmlns:p14="http://schemas.microsoft.com/office/powerpoint/2010/main" val="276174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1500" y="600075"/>
            <a:ext cx="5981700" cy="389335"/>
          </a:xfrm>
        </p:spPr>
        <p:txBody>
          <a:bodyPr/>
          <a:lstStyle/>
          <a:p>
            <a:r>
              <a:rPr lang="en-US"/>
              <a:t>Click to edit Master title style</a:t>
            </a:r>
          </a:p>
        </p:txBody>
      </p:sp>
      <p:sp>
        <p:nvSpPr>
          <p:cNvPr id="3" name="Table Placeholder 2"/>
          <p:cNvSpPr>
            <a:spLocks noGrp="1"/>
          </p:cNvSpPr>
          <p:nvPr>
            <p:ph type="tbl" idx="1"/>
          </p:nvPr>
        </p:nvSpPr>
        <p:spPr>
          <a:xfrm>
            <a:off x="593725" y="1428750"/>
            <a:ext cx="8089900" cy="276999"/>
          </a:xfrm>
        </p:spPr>
        <p:txBody>
          <a:bodyPr/>
          <a:lstStyle/>
          <a:p>
            <a:pPr lvl="0"/>
            <a:endParaRPr lang="en-US" noProof="0" dirty="0"/>
          </a:p>
        </p:txBody>
      </p:sp>
      <p:sp>
        <p:nvSpPr>
          <p:cNvPr id="4" name="Rectangle 4">
            <a:extLst>
              <a:ext uri="{FF2B5EF4-FFF2-40B4-BE49-F238E27FC236}">
                <a16:creationId xmlns:a16="http://schemas.microsoft.com/office/drawing/2014/main" id="{0C163CD8-B7F3-45DB-A19F-C4F1765EF128}"/>
              </a:ext>
            </a:extLst>
          </p:cNvPr>
          <p:cNvSpPr>
            <a:spLocks noGrp="1" noChangeArrowheads="1"/>
          </p:cNvSpPr>
          <p:nvPr>
            <p:ph type="sldNum" sz="quarter" idx="10"/>
          </p:nvPr>
        </p:nvSpPr>
        <p:spPr>
          <a:ln/>
        </p:spPr>
        <p:txBody>
          <a:bodyPr/>
          <a:lstStyle>
            <a:lvl1pPr>
              <a:defRPr/>
            </a:lvl1pPr>
          </a:lstStyle>
          <a:p>
            <a:fld id="{F140327F-8057-4B8F-9EFD-1F7B25CEE171}" type="slidenum">
              <a:rPr lang="en-US" altLang="en-US"/>
              <a:pPr/>
              <a:t>‹#›</a:t>
            </a:fld>
            <a:endParaRPr lang="en-US" altLang="en-US" dirty="0"/>
          </a:p>
        </p:txBody>
      </p:sp>
    </p:spTree>
    <p:extLst>
      <p:ext uri="{BB962C8B-B14F-4D97-AF65-F5344CB8AC3E}">
        <p14:creationId xmlns:p14="http://schemas.microsoft.com/office/powerpoint/2010/main" val="3487566592"/>
      </p:ext>
    </p:extLst>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hree column">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11993E21-89C4-43F1-B0DA-3D71670B0B0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13" name="Group 12">
            <a:extLst>
              <a:ext uri="{FF2B5EF4-FFF2-40B4-BE49-F238E27FC236}">
                <a16:creationId xmlns:a16="http://schemas.microsoft.com/office/drawing/2014/main" id="{E2EC9A99-CBD6-4BA5-A71D-10F2DFE9CFA1}"/>
              </a:ext>
            </a:extLst>
          </p:cNvPr>
          <p:cNvGrpSpPr/>
          <p:nvPr/>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6ADE5D12-11A2-4CCE-81CB-203511BF5C3F}"/>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E081217D-4EA5-40B0-9EA6-FAD35195E17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464DB892-B193-4994-87A1-F3005D1BE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4CE544B9-8DF2-4C6C-B878-A4384379E280}"/>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9164807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2664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0"/>
              </a:spcAft>
              <a:defRPr sz="1600">
                <a:solidFill>
                  <a:schemeClr val="bg1"/>
                </a:solidFill>
              </a:defRPr>
            </a:lvl2pPr>
            <a:lvl3pPr marL="0" indent="0">
              <a:spcAft>
                <a:spcPts val="0"/>
              </a:spcAft>
              <a:buClr>
                <a:schemeClr val="bg1"/>
              </a:buClr>
              <a:buFontTx/>
              <a:buNone/>
              <a:defRPr sz="16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F1F48095-532B-4817-BFFB-AF6AF6A81C5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26" name="Group 25">
            <a:extLst>
              <a:ext uri="{FF2B5EF4-FFF2-40B4-BE49-F238E27FC236}">
                <a16:creationId xmlns:a16="http://schemas.microsoft.com/office/drawing/2014/main" id="{B2F101B0-C15C-4E8B-BCD8-94C6F9FA8B71}"/>
              </a:ext>
            </a:extLst>
          </p:cNvPr>
          <p:cNvGrpSpPr/>
          <p:nvPr/>
        </p:nvGrpSpPr>
        <p:grpSpPr>
          <a:xfrm>
            <a:off x="9206425" y="0"/>
            <a:ext cx="2029736" cy="2104028"/>
            <a:chOff x="3528102" y="847657"/>
            <a:chExt cx="2029736" cy="2104028"/>
          </a:xfrm>
        </p:grpSpPr>
        <p:sp>
          <p:nvSpPr>
            <p:cNvPr id="27" name="Guidance note">
              <a:extLst>
                <a:ext uri="{FF2B5EF4-FFF2-40B4-BE49-F238E27FC236}">
                  <a16:creationId xmlns:a16="http://schemas.microsoft.com/office/drawing/2014/main" id="{5019EF20-6B36-43C9-BDEB-3621A64EB545}"/>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8" name="Group 27">
              <a:extLst>
                <a:ext uri="{FF2B5EF4-FFF2-40B4-BE49-F238E27FC236}">
                  <a16:creationId xmlns:a16="http://schemas.microsoft.com/office/drawing/2014/main" id="{B21C0FE1-B9EF-4B93-932D-4FD8C477B3AE}"/>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9" name="Picture 3">
                <a:extLst>
                  <a:ext uri="{FF2B5EF4-FFF2-40B4-BE49-F238E27FC236}">
                    <a16:creationId xmlns:a16="http://schemas.microsoft.com/office/drawing/2014/main" id="{7C1D4B64-6112-4E50-93D6-4D6DF530D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0" name="Rounded Rectangle 20">
                <a:extLst>
                  <a:ext uri="{FF2B5EF4-FFF2-40B4-BE49-F238E27FC236}">
                    <a16:creationId xmlns:a16="http://schemas.microsoft.com/office/drawing/2014/main" id="{4E55863B-5F7C-47FB-BB27-4E84CB7B252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6359928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25" name="Group 24">
            <a:extLst>
              <a:ext uri="{FF2B5EF4-FFF2-40B4-BE49-F238E27FC236}">
                <a16:creationId xmlns:a16="http://schemas.microsoft.com/office/drawing/2014/main" id="{5D1AD628-1E99-41AE-A4DE-E8D47E3F2A00}"/>
              </a:ext>
            </a:extLst>
          </p:cNvPr>
          <p:cNvGrpSpPr/>
          <p:nvPr/>
        </p:nvGrpSpPr>
        <p:grpSpPr>
          <a:xfrm>
            <a:off x="9206425" y="0"/>
            <a:ext cx="2029736" cy="2104028"/>
            <a:chOff x="3528102" y="847657"/>
            <a:chExt cx="2029736" cy="2104028"/>
          </a:xfrm>
        </p:grpSpPr>
        <p:sp>
          <p:nvSpPr>
            <p:cNvPr id="26" name="Guidance note">
              <a:extLst>
                <a:ext uri="{FF2B5EF4-FFF2-40B4-BE49-F238E27FC236}">
                  <a16:creationId xmlns:a16="http://schemas.microsoft.com/office/drawing/2014/main" id="{C3AD16BC-865F-4730-B576-3924C11BBB5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7" name="Group 26">
              <a:extLst>
                <a:ext uri="{FF2B5EF4-FFF2-40B4-BE49-F238E27FC236}">
                  <a16:creationId xmlns:a16="http://schemas.microsoft.com/office/drawing/2014/main" id="{8918825A-E661-4165-AFAF-DF026ACCBF7D}"/>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8" name="Picture 3">
                <a:extLst>
                  <a:ext uri="{FF2B5EF4-FFF2-40B4-BE49-F238E27FC236}">
                    <a16:creationId xmlns:a16="http://schemas.microsoft.com/office/drawing/2014/main" id="{D670EEFD-71A1-460B-93B0-010CABE4F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8490A9-DA83-4553-86AD-17100E2D20A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1" name="Guidance note">
            <a:extLst>
              <a:ext uri="{FF2B5EF4-FFF2-40B4-BE49-F238E27FC236}">
                <a16:creationId xmlns:a16="http://schemas.microsoft.com/office/drawing/2014/main" id="{00BC0673-5213-4DA3-BE67-C1DB97C4A10F}"/>
              </a:ext>
            </a:extLst>
          </p:cNvPr>
          <p:cNvSpPr/>
          <p:nvPr/>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5501864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column + char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a:t> </a:t>
            </a:r>
          </a:p>
        </p:txBody>
      </p:sp>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03A40AB7-029F-4311-80FC-0AAAE2F69DD3}"/>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27" name="Group 26">
            <a:extLst>
              <a:ext uri="{FF2B5EF4-FFF2-40B4-BE49-F238E27FC236}">
                <a16:creationId xmlns:a16="http://schemas.microsoft.com/office/drawing/2014/main" id="{FD78705A-DCC5-4C39-8BC7-0071FE0B6E9D}"/>
              </a:ext>
            </a:extLst>
          </p:cNvPr>
          <p:cNvGrpSpPr/>
          <p:nvPr/>
        </p:nvGrpSpPr>
        <p:grpSpPr>
          <a:xfrm>
            <a:off x="9206425" y="0"/>
            <a:ext cx="2029736" cy="2104028"/>
            <a:chOff x="3528102" y="847657"/>
            <a:chExt cx="2029736" cy="2104028"/>
          </a:xfrm>
        </p:grpSpPr>
        <p:sp>
          <p:nvSpPr>
            <p:cNvPr id="28" name="Guidance note">
              <a:extLst>
                <a:ext uri="{FF2B5EF4-FFF2-40B4-BE49-F238E27FC236}">
                  <a16:creationId xmlns:a16="http://schemas.microsoft.com/office/drawing/2014/main" id="{C6E2522F-9DAA-41D3-8636-CA2AD6DF26D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BF8CA62A-2C50-48E5-8954-5C3104C2B47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37ACEAC6-5EC9-49C5-A059-7A0DC1FCC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13E90BA5-7852-4BC3-A7C6-1D57B4B4776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Guidance note">
            <a:extLst>
              <a:ext uri="{FF2B5EF4-FFF2-40B4-BE49-F238E27FC236}">
                <a16:creationId xmlns:a16="http://schemas.microsoft.com/office/drawing/2014/main" id="{395CA386-D2EE-45ED-B3EB-20DC32FFECC9}"/>
              </a:ext>
            </a:extLst>
          </p:cNvPr>
          <p:cNvSpPr/>
          <p:nvPr/>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608798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p:nvSpPr>
        <p:spPr>
          <a:xfrm>
            <a:off x="9206425" y="0"/>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a:t>National Grid </a:t>
            </a:r>
          </a:p>
        </p:txBody>
      </p:sp>
    </p:spTree>
  </p:cSld>
  <p:clrMap bg1="lt1" tx1="dk1" bg2="lt2" tx2="dk2" accent1="accent1" accent2="accent2" accent3="accent3" accent4="accent4" accent5="accent5" accent6="accent6" hlink="hlink" folHlink="folHlink"/>
  <p:sldLayoutIdLst>
    <p:sldLayoutId id="2147483785" r:id="rId1"/>
    <p:sldLayoutId id="2147483800" r:id="rId2"/>
    <p:sldLayoutId id="2147483813" r:id="rId3"/>
    <p:sldLayoutId id="2147483804" r:id="rId4"/>
    <p:sldLayoutId id="2147483805" r:id="rId5"/>
    <p:sldLayoutId id="2147483786" r:id="rId6"/>
    <p:sldLayoutId id="2147483808" r:id="rId7"/>
    <p:sldLayoutId id="2147483809" r:id="rId8"/>
    <p:sldLayoutId id="2147483814" r:id="rId9"/>
    <p:sldLayoutId id="2147483810" r:id="rId10"/>
    <p:sldLayoutId id="2147483811" r:id="rId11"/>
    <p:sldLayoutId id="2147483812" r:id="rId12"/>
    <p:sldLayoutId id="2147483817" r:id="rId13"/>
    <p:sldLayoutId id="2147483795" r:id="rId14"/>
    <p:sldLayoutId id="2147483796" r:id="rId15"/>
    <p:sldLayoutId id="2147483815" r:id="rId16"/>
    <p:sldLayoutId id="2147483794" r:id="rId17"/>
    <p:sldLayoutId id="2147483792" r:id="rId18"/>
    <p:sldLayoutId id="2147483797" r:id="rId19"/>
    <p:sldLayoutId id="2147483798" r:id="rId20"/>
    <p:sldLayoutId id="2147483816" r:id="rId21"/>
    <p:sldLayoutId id="2147483784" r:id="rId22"/>
    <p:sldLayoutId id="2147483820" r:id="rId23"/>
    <p:sldLayoutId id="2147483821" r:id="rId24"/>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4.jpg"/><Relationship Id="rId5" Type="http://schemas.openxmlformats.org/officeDocument/2006/relationships/hyperlink" Target="https://www.heartshare.org/energy-assistance-and-community-development/" TargetMode="External"/><Relationship Id="rId4" Type="http://schemas.openxmlformats.org/officeDocument/2006/relationships/hyperlink" Target="https://nam10.safelinks.protection.outlook.com/?url=https%3A%2F%2Fwww.nyserda.ny.gov%2FAll-Programs%2Fassisted-home-performance-with-energy-star%2Fincome-guidelines&amp;data=05%7C01%7CSherry.Higgins%40nationalgrid.com%7C10be6034744b446b68e308daa6cc2639%7Cf98a6a5325f34212901cc7787fcd3495%7C0%7C0%7C638005692986951567%7CUnknown%7CTWFpbGZsb3d8eyJWIjoiMC4wLjAwMDAiLCJQIjoiV2luMzIiLCJBTiI6Ik1haWwiLCJXVCI6Mn0%3D%7C3000%7C%7C%7C&amp;sdata=iR6gyaON4%2FjtL3sC5GJyGTaKA%2FLQbCds%2B2Ggy5sXF%2F4%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4.jpg"/><Relationship Id="rId5" Type="http://schemas.openxmlformats.org/officeDocument/2006/relationships/hyperlink" Target="https://www.heartshare.org/energy-assistance-and-community-development/" TargetMode="External"/><Relationship Id="rId4" Type="http://schemas.openxmlformats.org/officeDocument/2006/relationships/hyperlink" Target="https://nam10.safelinks.protection.outlook.com/?url=https%3A%2F%2Fwww.nyserda.ny.gov%2FAll-Programs%2Fassisted-home-performance-with-energy-star%2Fincome-guidelines&amp;data=05%7C01%7CSherry.Higgins%40nationalgrid.com%7C10be6034744b446b68e308daa6cc2639%7Cf98a6a5325f34212901cc7787fcd3495%7C0%7C0%7C638005692986951567%7CUnknown%7CTWFpbGZsb3d8eyJWIjoiMC4wLjAwMDAiLCJQIjoiV2luMzIiLCJBTiI6Ik1haWwiLCJXVCI6Mn0%3D%7C3000%7C%7C%7C&amp;sdata=iR6gyaON4%2FjtL3sC5GJyGTaKA%2FLQbCds%2B2Ggy5sXF%2F4%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rtshare.org/energy-assistance-and-community-development/" TargetMode="External"/><Relationship Id="rId2" Type="http://schemas.openxmlformats.org/officeDocument/2006/relationships/image" Target="../media/image16.jpg"/><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4.jpg"/><Relationship Id="rId5" Type="http://schemas.openxmlformats.org/officeDocument/2006/relationships/hyperlink" Target="mailto:heartshareenergy1@heartshare.org" TargetMode="External"/><Relationship Id="rId4" Type="http://schemas.openxmlformats.org/officeDocument/2006/relationships/hyperlink" Target="https://www.heartshare.org/energy-assistance-and-community-develop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nitedwayli.org/project-warmth-emergency-fuel-fun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761CDC7-FA78-4A2A-AF15-D854F1E5D157}"/>
              </a:ext>
            </a:extLst>
          </p:cNvPr>
          <p:cNvSpPr>
            <a:spLocks noGrp="1"/>
          </p:cNvSpPr>
          <p:nvPr>
            <p:ph type="body" sz="quarter" idx="15"/>
          </p:nvPr>
        </p:nvSpPr>
        <p:spPr>
          <a:xfrm>
            <a:off x="330195" y="934092"/>
            <a:ext cx="3199815" cy="2277547"/>
          </a:xfrm>
        </p:spPr>
        <p:txBody>
          <a:bodyPr/>
          <a:lstStyle/>
          <a:p>
            <a:pPr marL="0" marR="0" lvl="0" indent="0" algn="l" defTabSz="914400" rtl="0" eaLnBrk="1" fontAlgn="base" latinLnBrk="0" hangingPunct="1">
              <a:lnSpc>
                <a:spcPct val="100000"/>
              </a:lnSpc>
              <a:spcBef>
                <a:spcPct val="0"/>
              </a:spcBef>
              <a:buClr>
                <a:srgbClr val="55555A"/>
              </a:buClr>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mj-lt"/>
                <a:cs typeface="Arial"/>
              </a:rPr>
              <a:t>Here to Help:</a:t>
            </a:r>
            <a:br>
              <a:rPr kumimoji="0" lang="en-US" sz="2800" b="1" i="0" u="none" strike="noStrike" kern="0" cap="none" spc="0" normalizeH="0" baseline="0" noProof="0" dirty="0">
                <a:ln>
                  <a:noFill/>
                </a:ln>
                <a:solidFill>
                  <a:srgbClr val="FFFFFF"/>
                </a:solidFill>
                <a:effectLst/>
                <a:uLnTx/>
                <a:uFillTx/>
                <a:latin typeface="Arial"/>
                <a:ea typeface="+mj-lt"/>
                <a:cs typeface="Arial"/>
              </a:rPr>
            </a:br>
            <a:r>
              <a:rPr kumimoji="0" lang="en-US" sz="2800" b="1" i="0" u="none" strike="noStrike" kern="0" cap="none" spc="0" normalizeH="0" baseline="0" noProof="0" dirty="0">
                <a:ln>
                  <a:noFill/>
                </a:ln>
                <a:solidFill>
                  <a:srgbClr val="FFFFFF"/>
                </a:solidFill>
                <a:effectLst/>
                <a:uLnTx/>
                <a:uFillTx/>
                <a:latin typeface="Arial"/>
                <a:ea typeface="+mj-lt"/>
                <a:cs typeface="Arial"/>
              </a:rPr>
              <a:t>Energy Affordability </a:t>
            </a:r>
            <a:br>
              <a:rPr kumimoji="0" lang="en-US" sz="2800" b="1" i="0" u="none" strike="noStrike" kern="0" cap="none" spc="0" normalizeH="0" baseline="0" noProof="0" dirty="0">
                <a:ln>
                  <a:noFill/>
                </a:ln>
                <a:solidFill>
                  <a:srgbClr val="FFFFFF"/>
                </a:solidFill>
                <a:effectLst/>
                <a:uLnTx/>
                <a:uFillTx/>
                <a:latin typeface="Arial"/>
                <a:ea typeface="+mj-lt"/>
                <a:cs typeface="Arial"/>
              </a:rPr>
            </a:br>
            <a:br>
              <a:rPr kumimoji="0" lang="en-US" sz="2800" b="1" i="0" u="none" strike="noStrike" kern="0" cap="none" spc="0" normalizeH="0" baseline="0" noProof="0" dirty="0">
                <a:ln>
                  <a:noFill/>
                </a:ln>
                <a:solidFill>
                  <a:srgbClr val="FFFFFF"/>
                </a:solidFill>
                <a:effectLst/>
                <a:uLnTx/>
                <a:uFillTx/>
                <a:latin typeface="Arial"/>
                <a:ea typeface="+mj-lt"/>
                <a:cs typeface="Arial"/>
              </a:rPr>
            </a:br>
            <a:r>
              <a:rPr kumimoji="0" lang="en-US" sz="1800" b="0" i="0" u="none" strike="noStrike" kern="0" cap="none" spc="0" normalizeH="0" baseline="0" noProof="0" dirty="0">
                <a:ln>
                  <a:noFill/>
                </a:ln>
                <a:solidFill>
                  <a:srgbClr val="FFFFFF"/>
                </a:solidFill>
                <a:effectLst/>
                <a:uLnTx/>
                <a:uFillTx/>
                <a:latin typeface="Arial"/>
                <a:ea typeface="+mj-lt"/>
                <a:cs typeface="Arial"/>
              </a:rPr>
              <a:t>Presented by our</a:t>
            </a:r>
            <a:br>
              <a:rPr kumimoji="0" lang="en-US" sz="1800" b="0" i="0" u="none" strike="noStrike" kern="0" cap="none" spc="0" normalizeH="0" baseline="0" noProof="0" dirty="0">
                <a:ln>
                  <a:noFill/>
                </a:ln>
                <a:solidFill>
                  <a:srgbClr val="FFFFFF"/>
                </a:solidFill>
                <a:effectLst/>
                <a:uLnTx/>
                <a:uFillTx/>
                <a:latin typeface="Arial"/>
                <a:ea typeface="+mj-lt"/>
                <a:cs typeface="Arial"/>
              </a:rPr>
            </a:br>
            <a:r>
              <a:rPr kumimoji="0" lang="en-US" sz="1800" b="0" i="0" u="none" strike="noStrike" kern="0" cap="none" spc="0" normalizeH="0" baseline="0" noProof="0" dirty="0">
                <a:ln>
                  <a:noFill/>
                </a:ln>
                <a:solidFill>
                  <a:srgbClr val="FFFFFF"/>
                </a:solidFill>
                <a:effectLst/>
                <a:uLnTx/>
                <a:uFillTx/>
                <a:latin typeface="Arial"/>
                <a:ea typeface="+mj-lt"/>
                <a:cs typeface="Arial"/>
              </a:rPr>
              <a:t>Consumer Advocacy Team</a:t>
            </a:r>
            <a:endParaRPr lang="en-US" dirty="0"/>
          </a:p>
        </p:txBody>
      </p:sp>
      <p:pic>
        <p:nvPicPr>
          <p:cNvPr id="11" name="Picture Placeholder 10" descr="A picture containing person, person&#10;&#10;Description automatically generated">
            <a:extLst>
              <a:ext uri="{FF2B5EF4-FFF2-40B4-BE49-F238E27FC236}">
                <a16:creationId xmlns:a16="http://schemas.microsoft.com/office/drawing/2014/main" id="{45FC3A48-83C8-4C99-A88D-18DBC58BA895}"/>
              </a:ext>
            </a:extLst>
          </p:cNvPr>
          <p:cNvPicPr>
            <a:picLocks noGrp="1" noChangeAspect="1"/>
          </p:cNvPicPr>
          <p:nvPr>
            <p:ph type="pic" sz="quarter" idx="16"/>
          </p:nvPr>
        </p:nvPicPr>
        <p:blipFill rotWithShape="1">
          <a:blip r:embed="rId3"/>
          <a:srcRect l="1240" t="-184" r="20481" b="184"/>
          <a:stretch/>
        </p:blipFill>
        <p:spPr/>
      </p:pic>
      <p:sp>
        <p:nvSpPr>
          <p:cNvPr id="12" name="Text Placeholder 4">
            <a:extLst>
              <a:ext uri="{FF2B5EF4-FFF2-40B4-BE49-F238E27FC236}">
                <a16:creationId xmlns:a16="http://schemas.microsoft.com/office/drawing/2014/main" id="{D418A1E7-AFEE-4666-B465-7ADDE6948378}"/>
              </a:ext>
            </a:extLst>
          </p:cNvPr>
          <p:cNvSpPr txBox="1">
            <a:spLocks/>
          </p:cNvSpPr>
          <p:nvPr/>
        </p:nvSpPr>
        <p:spPr>
          <a:xfrm>
            <a:off x="277922" y="3403665"/>
            <a:ext cx="3304359" cy="344313"/>
          </a:xfrm>
          <a:prstGeom prst="rect">
            <a:avLst/>
          </a:prstGeom>
        </p:spPr>
        <p:txBody>
          <a:bodyPr lIns="0" tIns="0" rIns="0" bIns="0" anchor="t"/>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defRPr/>
            </a:pPr>
            <a:r>
              <a:rPr lang="en-US" sz="1200" b="0" dirty="0">
                <a:solidFill>
                  <a:srgbClr val="FFFFFF"/>
                </a:solidFill>
                <a:latin typeface="Arial"/>
                <a:ea typeface="ＭＳ Ｐゴシック"/>
              </a:rPr>
              <a:t> </a:t>
            </a:r>
            <a:endParaRPr lang="en-US" sz="1200" b="1" i="0" u="none" strike="noStrike" kern="0" cap="none" spc="0" normalizeH="0" baseline="0" noProof="0" dirty="0">
              <a:ln>
                <a:noFill/>
              </a:ln>
              <a:solidFill>
                <a:srgbClr val="00148C"/>
              </a:solidFill>
              <a:effectLst/>
              <a:uLnTx/>
              <a:uFillTx/>
              <a:latin typeface="Arial"/>
              <a:ea typeface="ＭＳ Ｐゴシック"/>
              <a:cs typeface="Arial"/>
            </a:endParaRPr>
          </a:p>
        </p:txBody>
      </p:sp>
    </p:spTree>
    <p:extLst>
      <p:ext uri="{BB962C8B-B14F-4D97-AF65-F5344CB8AC3E}">
        <p14:creationId xmlns:p14="http://schemas.microsoft.com/office/powerpoint/2010/main" val="208091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FAEFC9A9-DCFD-49B0-98F3-5E94E82CAA13}"/>
              </a:ext>
            </a:extLst>
          </p:cNvPr>
          <p:cNvSpPr>
            <a:spLocks noGrp="1" noChangeArrowheads="1"/>
          </p:cNvSpPr>
          <p:nvPr>
            <p:ph type="title"/>
          </p:nvPr>
        </p:nvSpPr>
        <p:spPr>
          <a:xfrm>
            <a:off x="1466850" y="283029"/>
            <a:ext cx="4733926" cy="435429"/>
          </a:xfrm>
        </p:spPr>
        <p:txBody>
          <a:bodyPr/>
          <a:lstStyle/>
          <a:p>
            <a:pPr eaLnBrk="1" hangingPunct="1"/>
            <a:r>
              <a:rPr lang="en-US" altLang="en-US" dirty="0"/>
              <a:t>Consumer Advocate Directory</a:t>
            </a:r>
            <a:br>
              <a:rPr lang="en-US" altLang="en-US" dirty="0"/>
            </a:br>
            <a:endParaRPr lang="en-US" altLang="en-US" sz="1350" dirty="0">
              <a:solidFill>
                <a:schemeClr val="tx1"/>
              </a:solidFill>
            </a:endParaRPr>
          </a:p>
        </p:txBody>
      </p:sp>
      <p:graphicFrame>
        <p:nvGraphicFramePr>
          <p:cNvPr id="551939" name="Group 3">
            <a:extLst>
              <a:ext uri="{FF2B5EF4-FFF2-40B4-BE49-F238E27FC236}">
                <a16:creationId xmlns:a16="http://schemas.microsoft.com/office/drawing/2014/main" id="{682C8B4E-A8E2-4324-858B-90F954335A8A}"/>
              </a:ext>
            </a:extLst>
          </p:cNvPr>
          <p:cNvGraphicFramePr>
            <a:graphicFrameLocks noGrp="1"/>
          </p:cNvGraphicFramePr>
          <p:nvPr>
            <p:ph idx="1"/>
            <p:extLst>
              <p:ext uri="{D42A27DB-BD31-4B8C-83A1-F6EECF244321}">
                <p14:modId xmlns:p14="http://schemas.microsoft.com/office/powerpoint/2010/main" val="2727697992"/>
              </p:ext>
            </p:extLst>
          </p:nvPr>
        </p:nvGraphicFramePr>
        <p:xfrm>
          <a:off x="1304014" y="718457"/>
          <a:ext cx="6696987" cy="3975216"/>
        </p:xfrm>
        <a:graphic>
          <a:graphicData uri="http://schemas.openxmlformats.org/drawingml/2006/table">
            <a:tbl>
              <a:tblPr/>
              <a:tblGrid>
                <a:gridCol w="1860274">
                  <a:extLst>
                    <a:ext uri="{9D8B030D-6E8A-4147-A177-3AD203B41FA5}">
                      <a16:colId xmlns:a16="http://schemas.microsoft.com/office/drawing/2014/main" val="20000"/>
                    </a:ext>
                  </a:extLst>
                </a:gridCol>
                <a:gridCol w="1394397">
                  <a:extLst>
                    <a:ext uri="{9D8B030D-6E8A-4147-A177-3AD203B41FA5}">
                      <a16:colId xmlns:a16="http://schemas.microsoft.com/office/drawing/2014/main" val="20001"/>
                    </a:ext>
                  </a:extLst>
                </a:gridCol>
                <a:gridCol w="1489286">
                  <a:extLst>
                    <a:ext uri="{9D8B030D-6E8A-4147-A177-3AD203B41FA5}">
                      <a16:colId xmlns:a16="http://schemas.microsoft.com/office/drawing/2014/main" val="20002"/>
                    </a:ext>
                  </a:extLst>
                </a:gridCol>
                <a:gridCol w="1767002">
                  <a:extLst>
                    <a:ext uri="{9D8B030D-6E8A-4147-A177-3AD203B41FA5}">
                      <a16:colId xmlns:a16="http://schemas.microsoft.com/office/drawing/2014/main" val="20003"/>
                    </a:ext>
                  </a:extLst>
                </a:gridCol>
                <a:gridCol w="186028">
                  <a:extLst>
                    <a:ext uri="{9D8B030D-6E8A-4147-A177-3AD203B41FA5}">
                      <a16:colId xmlns:a16="http://schemas.microsoft.com/office/drawing/2014/main" val="20004"/>
                    </a:ext>
                  </a:extLst>
                </a:gridCol>
              </a:tblGrid>
              <a:tr h="348939">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Name/E-mail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Location</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Phone</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Counties</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51149">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Stephanie Knapp</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Stephanie.Knapp@nationalgrid.com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Western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(716) 998-9073</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Cattaraugus, Chautauqua, Erie, Livingston, Niagara, and Wyoming</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04010">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Autumn Frodelius</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Autumn.Frodelius@nationalgrid.com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Western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(585) 991-9742</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Erie, Genesee, Monroe, Niagara, Ontario, and Orleans</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43815">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Mary Beth Basha</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Marybeth.Basha@nationalgrid.com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Central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(315) 436-2206</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Cayuga &amp; Onondaga</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16499">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Victoria Homer</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Victoria.Homer@nationalgrid.com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Central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(315) 415-2983</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Madison, Cortland, </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Chenango, and Onondaga</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05402">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Aurora Navarro</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Aurora.Navarro@nationalgrid.com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Central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a:t>
                      </a:r>
                      <a:r>
                        <a:rPr lang="en-US" sz="800" b="1" kern="1200" cap="none" spc="0" dirty="0">
                          <a:ln w="0"/>
                          <a:solidFill>
                            <a:sysClr val="windowText" lastClr="000000"/>
                          </a:solidFill>
                          <a:effectLst/>
                          <a:latin typeface="Arial" pitchFamily="34" charset="0"/>
                          <a:ea typeface="MS PGothic" pitchFamily="34" charset="-128"/>
                          <a:cs typeface="+mn-cs"/>
                        </a:rPr>
                        <a:t>(315) 263-6538</a:t>
                      </a:r>
                      <a:endPar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endParaRP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Jefferson, Oswego,</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Lewis, and St. Lawrence</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           </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05402">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Martani de Rooy</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Martani.deRooy@nationalgrid.com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Central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(315) 391-4101</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Herkimer &amp; Oneida           </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           </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73522522"/>
                  </a:ext>
                </a:extLst>
              </a:tr>
            </a:tbl>
          </a:graphicData>
        </a:graphic>
      </p:graphicFrame>
    </p:spTree>
    <p:extLst>
      <p:ext uri="{BB962C8B-B14F-4D97-AF65-F5344CB8AC3E}">
        <p14:creationId xmlns:p14="http://schemas.microsoft.com/office/powerpoint/2010/main" val="145414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3F8F7FCC-FB8E-4B12-9CDE-EF5AB4CB945C}"/>
              </a:ext>
            </a:extLst>
          </p:cNvPr>
          <p:cNvSpPr>
            <a:spLocks noGrp="1" noChangeArrowheads="1"/>
          </p:cNvSpPr>
          <p:nvPr>
            <p:ph type="title"/>
          </p:nvPr>
        </p:nvSpPr>
        <p:spPr>
          <a:xfrm>
            <a:off x="1466851" y="302217"/>
            <a:ext cx="4733925" cy="783633"/>
          </a:xfrm>
        </p:spPr>
        <p:txBody>
          <a:bodyPr/>
          <a:lstStyle/>
          <a:p>
            <a:pPr eaLnBrk="1" hangingPunct="1"/>
            <a:r>
              <a:rPr lang="en-US" altLang="en-US" dirty="0"/>
              <a:t>Consumer Advocate Directory</a:t>
            </a:r>
            <a:br>
              <a:rPr lang="en-US" altLang="en-US" dirty="0"/>
            </a:br>
            <a:endParaRPr lang="en-US" altLang="en-US" sz="1350" dirty="0">
              <a:solidFill>
                <a:schemeClr val="tx1"/>
              </a:solidFill>
            </a:endParaRPr>
          </a:p>
        </p:txBody>
      </p:sp>
      <p:graphicFrame>
        <p:nvGraphicFramePr>
          <p:cNvPr id="553987" name="Group 3">
            <a:extLst>
              <a:ext uri="{FF2B5EF4-FFF2-40B4-BE49-F238E27FC236}">
                <a16:creationId xmlns:a16="http://schemas.microsoft.com/office/drawing/2014/main" id="{93BA32D3-42E0-41BD-BFFC-05D098153FD2}"/>
              </a:ext>
            </a:extLst>
          </p:cNvPr>
          <p:cNvGraphicFramePr>
            <a:graphicFrameLocks noGrp="1"/>
          </p:cNvGraphicFramePr>
          <p:nvPr>
            <p:ph idx="1"/>
            <p:extLst>
              <p:ext uri="{D42A27DB-BD31-4B8C-83A1-F6EECF244321}">
                <p14:modId xmlns:p14="http://schemas.microsoft.com/office/powerpoint/2010/main" val="384387461"/>
              </p:ext>
            </p:extLst>
          </p:nvPr>
        </p:nvGraphicFramePr>
        <p:xfrm>
          <a:off x="1314450" y="860157"/>
          <a:ext cx="6521450" cy="3253197"/>
        </p:xfrm>
        <a:graphic>
          <a:graphicData uri="http://schemas.openxmlformats.org/drawingml/2006/table">
            <a:tbl>
              <a:tblPr/>
              <a:tblGrid>
                <a:gridCol w="1856185">
                  <a:extLst>
                    <a:ext uri="{9D8B030D-6E8A-4147-A177-3AD203B41FA5}">
                      <a16:colId xmlns:a16="http://schemas.microsoft.com/office/drawing/2014/main" val="20000"/>
                    </a:ext>
                  </a:extLst>
                </a:gridCol>
                <a:gridCol w="1488829">
                  <a:extLst>
                    <a:ext uri="{9D8B030D-6E8A-4147-A177-3AD203B41FA5}">
                      <a16:colId xmlns:a16="http://schemas.microsoft.com/office/drawing/2014/main" val="20001"/>
                    </a:ext>
                  </a:extLst>
                </a:gridCol>
                <a:gridCol w="1387721">
                  <a:extLst>
                    <a:ext uri="{9D8B030D-6E8A-4147-A177-3AD203B41FA5}">
                      <a16:colId xmlns:a16="http://schemas.microsoft.com/office/drawing/2014/main" val="20002"/>
                    </a:ext>
                  </a:extLst>
                </a:gridCol>
                <a:gridCol w="1763315">
                  <a:extLst>
                    <a:ext uri="{9D8B030D-6E8A-4147-A177-3AD203B41FA5}">
                      <a16:colId xmlns:a16="http://schemas.microsoft.com/office/drawing/2014/main" val="20003"/>
                    </a:ext>
                  </a:extLst>
                </a:gridCol>
                <a:gridCol w="25400">
                  <a:extLst>
                    <a:ext uri="{9D8B030D-6E8A-4147-A177-3AD203B41FA5}">
                      <a16:colId xmlns:a16="http://schemas.microsoft.com/office/drawing/2014/main" val="20004"/>
                    </a:ext>
                  </a:extLst>
                </a:gridCol>
              </a:tblGrid>
              <a:tr h="330590">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Name/E-mail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Location</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Phone</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Counties</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77567">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Anne O’Connell (temporary)</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Anne.OConnell@nationalgrid.com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Eastern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Cell: (518) 391-3510</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Albany &amp; Columbia</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7690">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Anne O’Connell</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Anne.OConnell@nationalgrid.com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cs typeface="+mn-cs"/>
                        </a:rPr>
                        <a:t>Eastern NY</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Cell: (518) 391-3510</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Otsego, Schenectady</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defRPr/>
                      </a:pPr>
                      <a:r>
                        <a:rPr kumimoji="0" lang="en-US" altLang="en-US" sz="800" b="1" i="0" u="none" strike="noStrike" cap="none" spc="0" normalizeH="0" baseline="0" dirty="0">
                          <a:ln w="0"/>
                          <a:solidFill>
                            <a:sysClr val="windowText" lastClr="000000"/>
                          </a:solidFill>
                          <a:effectLst/>
                          <a:latin typeface="+mn-lt"/>
                          <a:ea typeface="MS PGothic" pitchFamily="34" charset="-128"/>
                        </a:rPr>
                        <a:t>Schoharie, and Rensselaer</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02450">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Kari Kelly</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Kari.Kelly@nationalgrid.com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cs typeface="+mn-cs"/>
                        </a:rPr>
                        <a:t>Eastern NY</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 Cell: (518) 538-0629</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Clinton, Montgomery, Essex              Saratoga, Franklin, Warren</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Fulton, Washington, and Hamilton                             </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02450">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Vaughn Pratt</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Vaughn.Pratt@nationalgrid.com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Long Island &amp; Rockaways</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 Cell: (631) 348-6423</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Nassau and Rockaways</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78307167"/>
                  </a:ext>
                </a:extLst>
              </a:tr>
              <a:tr h="602450">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Diane Jones</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Diane.Jones@nationgrid.com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mn-lt"/>
                          <a:ea typeface="MS PGothic" pitchFamily="34" charset="-128"/>
                        </a:rPr>
                        <a:t>Long Island &amp; Rockaways</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defRPr/>
                      </a:pPr>
                      <a:r>
                        <a:rPr kumimoji="0" lang="en-US" altLang="en-US" sz="800" b="1" i="0" u="none" strike="noStrike" cap="none" spc="0" normalizeH="0" baseline="0" dirty="0">
                          <a:ln w="0"/>
                          <a:solidFill>
                            <a:sysClr val="windowText" lastClr="000000"/>
                          </a:solidFill>
                          <a:effectLst/>
                          <a:latin typeface="+mn-lt"/>
                          <a:ea typeface="MS PGothic" pitchFamily="34" charset="-128"/>
                        </a:rPr>
                        <a:t>  Cell: (631) 348-6251</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defRPr/>
                      </a:pPr>
                      <a:r>
                        <a:rPr kumimoji="0" lang="en-US" altLang="en-US" sz="800" b="1" i="0" u="none" strike="noStrike" cap="none" spc="0" normalizeH="0" baseline="0" dirty="0">
                          <a:ln w="0"/>
                          <a:solidFill>
                            <a:sysClr val="windowText" lastClr="000000"/>
                          </a:solidFill>
                          <a:effectLst/>
                          <a:latin typeface="+mn-lt"/>
                          <a:ea typeface="MS PGothic" pitchFamily="34" charset="-128"/>
                        </a:rPr>
                        <a:t>Nassau and Rockaways</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defRPr/>
                      </a:pPr>
                      <a:endParaRPr kumimoji="0" lang="en-US" altLang="en-US" sz="800" b="1" i="0" u="none" strike="noStrike" cap="none" spc="0" normalizeH="0" baseline="0" dirty="0">
                        <a:ln w="0"/>
                        <a:solidFill>
                          <a:sysClr val="windowText" lastClr="000000"/>
                        </a:solidFill>
                        <a:effectLst/>
                        <a:latin typeface="+mn-lt"/>
                        <a:ea typeface="MS PGothic" pitchFamily="34" charset="-128"/>
                      </a:endParaRP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30289876"/>
                  </a:ext>
                </a:extLst>
              </a:tr>
            </a:tbl>
          </a:graphicData>
        </a:graphic>
      </p:graphicFrame>
    </p:spTree>
    <p:extLst>
      <p:ext uri="{BB962C8B-B14F-4D97-AF65-F5344CB8AC3E}">
        <p14:creationId xmlns:p14="http://schemas.microsoft.com/office/powerpoint/2010/main" val="392807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3F8F7FCC-FB8E-4B12-9CDE-EF5AB4CB945C}"/>
              </a:ext>
            </a:extLst>
          </p:cNvPr>
          <p:cNvSpPr>
            <a:spLocks noGrp="1" noChangeArrowheads="1"/>
          </p:cNvSpPr>
          <p:nvPr>
            <p:ph type="title"/>
          </p:nvPr>
        </p:nvSpPr>
        <p:spPr>
          <a:xfrm>
            <a:off x="1466851" y="302217"/>
            <a:ext cx="4733925" cy="783633"/>
          </a:xfrm>
        </p:spPr>
        <p:txBody>
          <a:bodyPr/>
          <a:lstStyle/>
          <a:p>
            <a:pPr eaLnBrk="1" hangingPunct="1"/>
            <a:r>
              <a:rPr lang="en-US" altLang="en-US" dirty="0"/>
              <a:t>Consumer Advocate Directory</a:t>
            </a:r>
            <a:br>
              <a:rPr lang="en-US" altLang="en-US" dirty="0"/>
            </a:br>
            <a:endParaRPr lang="en-US" altLang="en-US" sz="1350" dirty="0">
              <a:solidFill>
                <a:schemeClr val="tx1"/>
              </a:solidFill>
            </a:endParaRPr>
          </a:p>
        </p:txBody>
      </p:sp>
      <p:graphicFrame>
        <p:nvGraphicFramePr>
          <p:cNvPr id="553987" name="Group 3">
            <a:extLst>
              <a:ext uri="{FF2B5EF4-FFF2-40B4-BE49-F238E27FC236}">
                <a16:creationId xmlns:a16="http://schemas.microsoft.com/office/drawing/2014/main" id="{93BA32D3-42E0-41BD-BFFC-05D098153FD2}"/>
              </a:ext>
            </a:extLst>
          </p:cNvPr>
          <p:cNvGraphicFramePr>
            <a:graphicFrameLocks noGrp="1"/>
          </p:cNvGraphicFramePr>
          <p:nvPr>
            <p:ph idx="1"/>
            <p:extLst>
              <p:ext uri="{D42A27DB-BD31-4B8C-83A1-F6EECF244321}">
                <p14:modId xmlns:p14="http://schemas.microsoft.com/office/powerpoint/2010/main" val="466857988"/>
              </p:ext>
            </p:extLst>
          </p:nvPr>
        </p:nvGraphicFramePr>
        <p:xfrm>
          <a:off x="1314450" y="860157"/>
          <a:ext cx="6521450" cy="2020920"/>
        </p:xfrm>
        <a:graphic>
          <a:graphicData uri="http://schemas.openxmlformats.org/drawingml/2006/table">
            <a:tbl>
              <a:tblPr/>
              <a:tblGrid>
                <a:gridCol w="1856185">
                  <a:extLst>
                    <a:ext uri="{9D8B030D-6E8A-4147-A177-3AD203B41FA5}">
                      <a16:colId xmlns:a16="http://schemas.microsoft.com/office/drawing/2014/main" val="20000"/>
                    </a:ext>
                  </a:extLst>
                </a:gridCol>
                <a:gridCol w="1492255">
                  <a:extLst>
                    <a:ext uri="{9D8B030D-6E8A-4147-A177-3AD203B41FA5}">
                      <a16:colId xmlns:a16="http://schemas.microsoft.com/office/drawing/2014/main" val="20001"/>
                    </a:ext>
                  </a:extLst>
                </a:gridCol>
                <a:gridCol w="1384295">
                  <a:extLst>
                    <a:ext uri="{9D8B030D-6E8A-4147-A177-3AD203B41FA5}">
                      <a16:colId xmlns:a16="http://schemas.microsoft.com/office/drawing/2014/main" val="20002"/>
                    </a:ext>
                  </a:extLst>
                </a:gridCol>
                <a:gridCol w="1763315">
                  <a:extLst>
                    <a:ext uri="{9D8B030D-6E8A-4147-A177-3AD203B41FA5}">
                      <a16:colId xmlns:a16="http://schemas.microsoft.com/office/drawing/2014/main" val="20003"/>
                    </a:ext>
                  </a:extLst>
                </a:gridCol>
                <a:gridCol w="25400">
                  <a:extLst>
                    <a:ext uri="{9D8B030D-6E8A-4147-A177-3AD203B41FA5}">
                      <a16:colId xmlns:a16="http://schemas.microsoft.com/office/drawing/2014/main" val="20004"/>
                    </a:ext>
                  </a:extLst>
                </a:gridCol>
              </a:tblGrid>
              <a:tr h="330590">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Name/E-mail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Location</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Phone</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50000"/>
                        </a:spcAft>
                        <a:buClr>
                          <a:srgbClr val="0079C1"/>
                        </a:buClr>
                        <a:buSzTx/>
                        <a:buFont typeface="Wingdings 2" pitchFamily="18" charset="2"/>
                        <a:buNone/>
                        <a:tabLst/>
                      </a:pPr>
                      <a:r>
                        <a:rPr kumimoji="0" lang="en-GB" altLang="en-US" sz="900" b="1" i="0" u="sng" strike="noStrike" cap="none" spc="0" normalizeH="0" baseline="0" dirty="0">
                          <a:ln w="0"/>
                          <a:solidFill>
                            <a:schemeClr val="bg1"/>
                          </a:solidFill>
                          <a:effectLst/>
                          <a:latin typeface="Arial" pitchFamily="34" charset="0"/>
                          <a:ea typeface="MS PGothic" pitchFamily="34" charset="-128"/>
                        </a:rPr>
                        <a:t>Counties</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77567">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Narcisa Macias</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Narcisa. Macias@nationalgrid.com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cs typeface="+mn-cs"/>
                        </a:rPr>
                        <a:t>Long Island </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(347) 554-1633</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Suffolk</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0313">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Karla Ayala</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Karla.Ayala@nationalgrid.com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New York City, Metro Area</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(347) 461-1817</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Brooklyn, Queens                             </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02450">
                <a:tc>
                  <a:txBody>
                    <a:body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Heeja Pang</a:t>
                      </a:r>
                    </a:p>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GB" altLang="en-US" sz="800" b="1" i="0" u="none" strike="noStrike" cap="none" spc="0" normalizeH="0" baseline="0" dirty="0">
                          <a:ln w="0"/>
                          <a:solidFill>
                            <a:schemeClr val="bg1"/>
                          </a:solidFill>
                          <a:effectLst/>
                          <a:latin typeface="Arial" pitchFamily="34" charset="0"/>
                          <a:ea typeface="MS PGothic" pitchFamily="34" charset="-128"/>
                        </a:rPr>
                        <a:t>Heeja.Pang@nationalgrid.com</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48C"/>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New York City, Metro Area</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Cell: (929) 409-4335</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Aft>
                          <a:spcPct val="50000"/>
                        </a:spcAft>
                        <a:buClr>
                          <a:srgbClr val="0079C1"/>
                        </a:buClr>
                        <a:buFont typeface="Wingdings 2" pitchFamily="18" charset="2"/>
                        <a:defRPr sz="2000">
                          <a:solidFill>
                            <a:schemeClr val="tx2"/>
                          </a:solidFill>
                          <a:latin typeface="Arial" pitchFamily="34" charset="0"/>
                          <a:ea typeface="MS PGothic" pitchFamily="34" charset="-128"/>
                        </a:defRPr>
                      </a:lvl1pPr>
                      <a:lvl2pPr marL="114300">
                        <a:spcAft>
                          <a:spcPct val="50000"/>
                        </a:spcAft>
                        <a:buClr>
                          <a:srgbClr val="0079C1"/>
                        </a:buClr>
                        <a:buFont typeface="Wingdings 2" pitchFamily="18" charset="2"/>
                        <a:defRPr sz="2000">
                          <a:solidFill>
                            <a:schemeClr val="tx2"/>
                          </a:solidFill>
                          <a:latin typeface="Arial" pitchFamily="34" charset="0"/>
                          <a:ea typeface="MS PGothic" pitchFamily="34" charset="-128"/>
                        </a:defRPr>
                      </a:lvl2pPr>
                      <a:lvl3pPr marL="514350">
                        <a:spcAft>
                          <a:spcPct val="50000"/>
                        </a:spcAft>
                        <a:buClr>
                          <a:srgbClr val="0079C1"/>
                        </a:buClr>
                        <a:buFont typeface="Wingdings 2" pitchFamily="18" charset="2"/>
                        <a:defRPr>
                          <a:solidFill>
                            <a:schemeClr val="tx2"/>
                          </a:solidFill>
                          <a:latin typeface="Arial" pitchFamily="34" charset="0"/>
                          <a:ea typeface="MS PGothic" pitchFamily="34" charset="-128"/>
                        </a:defRPr>
                      </a:lvl3pPr>
                      <a:lvl4pPr marL="852488">
                        <a:spcAft>
                          <a:spcPct val="50000"/>
                        </a:spcAft>
                        <a:buClr>
                          <a:srgbClr val="0079C1"/>
                        </a:buClr>
                        <a:buFont typeface="Wingdings 2" pitchFamily="18" charset="2"/>
                        <a:defRPr sz="1600">
                          <a:solidFill>
                            <a:schemeClr val="tx2"/>
                          </a:solidFill>
                          <a:latin typeface="Arial" pitchFamily="34" charset="0"/>
                          <a:ea typeface="MS PGothic" pitchFamily="34" charset="-128"/>
                        </a:defRPr>
                      </a:lvl4pPr>
                      <a:lvl5pPr>
                        <a:spcAft>
                          <a:spcPct val="50000"/>
                        </a:spcAft>
                        <a:buClr>
                          <a:srgbClr val="0079C1"/>
                        </a:buClr>
                        <a:buFont typeface="Wingdings 2" pitchFamily="18" charset="2"/>
                        <a:defRPr sz="1400">
                          <a:solidFill>
                            <a:schemeClr val="tx2"/>
                          </a:solidFill>
                          <a:latin typeface="Arial" pitchFamily="34" charset="0"/>
                          <a:ea typeface="MS PGothic" pitchFamily="34" charset="-128"/>
                        </a:defRPr>
                      </a:lvl5pPr>
                      <a:lvl6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6pPr>
                      <a:lvl7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7pPr>
                      <a:lvl8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8pPr>
                      <a:lvl9pPr fontAlgn="base">
                        <a:spcBef>
                          <a:spcPct val="0"/>
                        </a:spcBef>
                        <a:spcAft>
                          <a:spcPct val="50000"/>
                        </a:spcAft>
                        <a:buClr>
                          <a:srgbClr val="0079C1"/>
                        </a:buClr>
                        <a:buFont typeface="Wingdings 2" pitchFamily="18" charset="2"/>
                        <a:defRPr sz="1400">
                          <a:solidFill>
                            <a:schemeClr val="tx2"/>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
                          <a:srgbClr val="0079C1"/>
                        </a:buClr>
                        <a:buSzTx/>
                        <a:buFont typeface="Wingdings 2" pitchFamily="18" charset="2"/>
                        <a:buNone/>
                        <a:tabLst/>
                      </a:pPr>
                      <a:r>
                        <a:rPr kumimoji="0" lang="en-US" altLang="en-US" sz="800" b="1" i="0" u="none" strike="noStrike" cap="none" spc="0" normalizeH="0" baseline="0" dirty="0">
                          <a:ln w="0"/>
                          <a:solidFill>
                            <a:sysClr val="windowText" lastClr="000000"/>
                          </a:solidFill>
                          <a:effectLst/>
                          <a:latin typeface="Arial" pitchFamily="34" charset="0"/>
                          <a:ea typeface="MS PGothic" pitchFamily="34" charset="-128"/>
                        </a:rPr>
                        <a:t>Brooklyn &amp; Staten Island                             </a:t>
                      </a:r>
                    </a:p>
                  </a:txBody>
                  <a:tcPr marL="0" marR="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50000"/>
                        </a:spcAft>
                        <a:buClr>
                          <a:srgbClr val="0079C1"/>
                        </a:buClr>
                        <a:buSzTx/>
                        <a:buFont typeface="Wingdings 2" pitchFamily="18" charset="2"/>
                        <a:buNone/>
                        <a:tabLst/>
                      </a:pPr>
                      <a:endParaRPr kumimoji="0" lang="en-US" altLang="en-US" sz="900" b="1" i="0" u="none" strike="noStrike" cap="none" normalizeH="0" baseline="0" dirty="0">
                        <a:ln>
                          <a:noFill/>
                        </a:ln>
                        <a:solidFill>
                          <a:schemeClr val="tx2"/>
                        </a:solidFill>
                        <a:effectLst/>
                        <a:latin typeface="Arial" pitchFamily="34" charset="0"/>
                        <a:ea typeface="MS PGothic" pitchFamily="34"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4217687"/>
                  </a:ext>
                </a:extLst>
              </a:tr>
            </a:tbl>
          </a:graphicData>
        </a:graphic>
      </p:graphicFrame>
    </p:spTree>
    <p:extLst>
      <p:ext uri="{BB962C8B-B14F-4D97-AF65-F5344CB8AC3E}">
        <p14:creationId xmlns:p14="http://schemas.microsoft.com/office/powerpoint/2010/main" val="323889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36159D5-B9FD-4CBC-A40B-EC1D02DA0F0D}"/>
              </a:ext>
            </a:extLst>
          </p:cNvPr>
          <p:cNvSpPr>
            <a:spLocks noGrp="1"/>
          </p:cNvSpPr>
          <p:nvPr>
            <p:ph type="body" sz="quarter" idx="17"/>
          </p:nvPr>
        </p:nvSpPr>
        <p:spPr>
          <a:xfrm>
            <a:off x="345171" y="2089481"/>
            <a:ext cx="5150086" cy="49244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200" dirty="0">
                <a:solidFill>
                  <a:schemeClr val="bg1"/>
                </a:solidFill>
              </a:rPr>
              <a:t>Thank you! </a:t>
            </a:r>
          </a:p>
        </p:txBody>
      </p:sp>
      <p:pic>
        <p:nvPicPr>
          <p:cNvPr id="7" name="Picture 6">
            <a:extLst>
              <a:ext uri="{FF2B5EF4-FFF2-40B4-BE49-F238E27FC236}">
                <a16:creationId xmlns:a16="http://schemas.microsoft.com/office/drawing/2014/main" id="{B100270C-B2A6-48F4-BAFC-00005CBEAD88}"/>
              </a:ext>
            </a:extLst>
          </p:cNvPr>
          <p:cNvPicPr>
            <a:picLocks noChangeAspect="1"/>
          </p:cNvPicPr>
          <p:nvPr/>
        </p:nvPicPr>
        <p:blipFill rotWithShape="1">
          <a:blip r:embed="rId2"/>
          <a:srcRect l="7480" t="27066" r="32612"/>
          <a:stretch/>
        </p:blipFill>
        <p:spPr>
          <a:xfrm rot="16200000" flipV="1">
            <a:off x="4734384" y="760548"/>
            <a:ext cx="5164498" cy="3642752"/>
          </a:xfrm>
          <a:prstGeom prst="rect">
            <a:avLst/>
          </a:prstGeom>
        </p:spPr>
      </p:pic>
    </p:spTree>
    <p:extLst>
      <p:ext uri="{BB962C8B-B14F-4D97-AF65-F5344CB8AC3E}">
        <p14:creationId xmlns:p14="http://schemas.microsoft.com/office/powerpoint/2010/main" val="34340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0270C-B2A6-48F4-BAFC-00005CBEAD88}"/>
              </a:ext>
            </a:extLst>
          </p:cNvPr>
          <p:cNvPicPr>
            <a:picLocks noChangeAspect="1"/>
          </p:cNvPicPr>
          <p:nvPr/>
        </p:nvPicPr>
        <p:blipFill rotWithShape="1">
          <a:blip r:embed="rId2"/>
          <a:srcRect l="7480" t="27066" r="32612"/>
          <a:stretch/>
        </p:blipFill>
        <p:spPr>
          <a:xfrm rot="16200000" flipV="1">
            <a:off x="4734384" y="760548"/>
            <a:ext cx="5164498" cy="3642752"/>
          </a:xfrm>
          <a:prstGeom prst="rect">
            <a:avLst/>
          </a:prstGeom>
        </p:spPr>
      </p:pic>
      <p:sp>
        <p:nvSpPr>
          <p:cNvPr id="5" name="Text Placeholder 3">
            <a:extLst>
              <a:ext uri="{FF2B5EF4-FFF2-40B4-BE49-F238E27FC236}">
                <a16:creationId xmlns:a16="http://schemas.microsoft.com/office/drawing/2014/main" id="{A7C837BB-4F0E-4832-ACD9-B0A17697E957}"/>
              </a:ext>
            </a:extLst>
          </p:cNvPr>
          <p:cNvSpPr txBox="1">
            <a:spLocks/>
          </p:cNvSpPr>
          <p:nvPr/>
        </p:nvSpPr>
        <p:spPr bwMode="auto">
          <a:xfrm>
            <a:off x="315079" y="1885114"/>
            <a:ext cx="700807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indent="0" algn="l" defTabSz="685800" rtl="0" eaLnBrk="1" fontAlgn="base" latinLnBrk="0" hangingPunct="1">
              <a:spcBef>
                <a:spcPct val="0"/>
              </a:spcBef>
              <a:spcAft>
                <a:spcPts val="0"/>
              </a:spcAft>
              <a:buClr>
                <a:schemeClr val="tx1"/>
              </a:buClr>
              <a:buFontTx/>
              <a:buNone/>
              <a:defRPr lang="en-US" sz="1350" b="1" kern="1200">
                <a:solidFill>
                  <a:schemeClr val="tx1"/>
                </a:solidFill>
                <a:latin typeface="+mn-lt"/>
                <a:ea typeface="+mn-ea"/>
                <a:cs typeface="+mn-cs"/>
              </a:defRPr>
            </a:lvl1pPr>
            <a:lvl2pPr marL="342900" indent="0" algn="l" defTabSz="685800" rtl="0" eaLnBrk="1" fontAlgn="base" latinLnBrk="0" hangingPunct="1">
              <a:spcBef>
                <a:spcPct val="0"/>
              </a:spcBef>
              <a:spcAft>
                <a:spcPts val="0"/>
              </a:spcAft>
              <a:buClr>
                <a:schemeClr val="tx1"/>
              </a:buClr>
              <a:buFontTx/>
              <a:buNone/>
              <a:defRPr lang="en-GB" sz="1350" b="0" kern="1200">
                <a:solidFill>
                  <a:schemeClr val="tx1"/>
                </a:solidFill>
                <a:latin typeface="+mn-lt"/>
                <a:ea typeface="+mn-ea"/>
                <a:cs typeface="+mn-cs"/>
              </a:defRPr>
            </a:lvl2pPr>
            <a:lvl3pPr marL="685800" indent="-270000" algn="l" defTabSz="685800" rtl="0" eaLnBrk="1" fontAlgn="base" latinLnBrk="0" hangingPunct="1">
              <a:spcBef>
                <a:spcPct val="0"/>
              </a:spcBef>
              <a:spcAft>
                <a:spcPts val="1200"/>
              </a:spcAft>
              <a:buClr>
                <a:schemeClr val="accent1"/>
              </a:buClr>
              <a:buFont typeface="Arial" panose="020B0604020202020204" pitchFamily="34" charset="0"/>
              <a:buChar char="•"/>
              <a:defRPr sz="1350" kern="1200">
                <a:solidFill>
                  <a:schemeClr val="tx1"/>
                </a:solidFill>
                <a:latin typeface="+mn-lt"/>
                <a:ea typeface="+mn-ea"/>
                <a:cs typeface="+mn-cs"/>
              </a:defRPr>
            </a:lvl3pPr>
            <a:lvl4pPr marL="1028700" indent="-270000" algn="l" defTabSz="685800" rtl="0" eaLnBrk="1" fontAlgn="base" latinLnBrk="0" hangingPunct="1">
              <a:spcBef>
                <a:spcPct val="0"/>
              </a:spcBef>
              <a:spcAft>
                <a:spcPts val="1200"/>
              </a:spcAft>
              <a:buClr>
                <a:schemeClr val="accent1"/>
              </a:buClr>
              <a:buFont typeface="Arial" panose="020B0604020202020204" pitchFamily="34" charset="0"/>
              <a:buChar char="-"/>
              <a:defRPr sz="1350" kern="1200">
                <a:solidFill>
                  <a:schemeClr val="tx1"/>
                </a:solidFill>
                <a:latin typeface="+mn-lt"/>
                <a:ea typeface="+mn-ea"/>
                <a:cs typeface="+mn-cs"/>
              </a:defRPr>
            </a:lvl4pPr>
            <a:lvl5pPr marL="1371600" indent="-270000" algn="l" defTabSz="685800" rtl="0" eaLnBrk="1" fontAlgn="base" latinLnBrk="0" hangingPunct="1">
              <a:spcBef>
                <a:spcPct val="0"/>
              </a:spcBef>
              <a:spcAft>
                <a:spcPts val="1200"/>
              </a:spcAft>
              <a:buClr>
                <a:schemeClr val="accent1"/>
              </a:buClr>
              <a:buFont typeface="Arial" panose="020B0604020202020204" pitchFamily="34" charset="0"/>
              <a:buChar char="◦"/>
              <a:defRPr sz="1350" kern="1200">
                <a:solidFill>
                  <a:schemeClr val="tx1"/>
                </a:solidFill>
                <a:latin typeface="+mn-lt"/>
                <a:ea typeface="+mn-ea"/>
                <a:cs typeface="+mn-cs"/>
              </a:defRPr>
            </a:lvl5pPr>
            <a:lvl6pPr marL="1714500" indent="-270000" algn="l" defTabSz="685800" rtl="0" eaLnBrk="1" fontAlgn="base" latinLnBrk="0" hangingPunct="1">
              <a:spcBef>
                <a:spcPct val="0"/>
              </a:spcBef>
              <a:spcAft>
                <a:spcPts val="1200"/>
              </a:spcAft>
              <a:buClr>
                <a:schemeClr val="accent1"/>
              </a:buClr>
              <a:buFont typeface="+mj-lt"/>
              <a:buAutoNum type="arabicPeriod"/>
              <a:defRPr sz="1350" kern="1200">
                <a:solidFill>
                  <a:schemeClr val="tx1"/>
                </a:solidFill>
                <a:latin typeface="+mn-lt"/>
                <a:ea typeface="+mn-ea"/>
                <a:cs typeface="+mn-cs"/>
              </a:defRPr>
            </a:lvl6pPr>
            <a:lvl7pPr marL="2057400" indent="-270000" algn="l" defTabSz="685800" rtl="0" eaLnBrk="1" fontAlgn="base" latinLnBrk="0" hangingPunct="1">
              <a:spcBef>
                <a:spcPct val="0"/>
              </a:spcBef>
              <a:spcAft>
                <a:spcPts val="1200"/>
              </a:spcAft>
              <a:buClr>
                <a:schemeClr val="accent1"/>
              </a:buClr>
              <a:buFont typeface="+mj-lt"/>
              <a:buAutoNum type="alphaLcPeriod"/>
              <a:defRPr sz="1350" kern="1200">
                <a:solidFill>
                  <a:schemeClr val="tx1"/>
                </a:solidFill>
                <a:latin typeface="+mn-lt"/>
                <a:ea typeface="+mn-ea"/>
                <a:cs typeface="+mn-cs"/>
              </a:defRPr>
            </a:lvl7pPr>
            <a:lvl8pPr marL="2400300" indent="-270000" algn="l" defTabSz="685800" rtl="0" eaLnBrk="1" fontAlgn="base" latinLnBrk="0" hangingPunct="1">
              <a:spcBef>
                <a:spcPct val="0"/>
              </a:spcBef>
              <a:spcAft>
                <a:spcPts val="1200"/>
              </a:spcAft>
              <a:buClr>
                <a:schemeClr val="accent1"/>
              </a:buClr>
              <a:buFont typeface="+mj-lt"/>
              <a:buAutoNum type="romanLcPeriod"/>
              <a:defRPr sz="1350" kern="1200">
                <a:solidFill>
                  <a:schemeClr val="tx1"/>
                </a:solidFill>
                <a:latin typeface="+mn-lt"/>
                <a:ea typeface="+mn-ea"/>
                <a:cs typeface="+mn-cs"/>
              </a:defRPr>
            </a:lvl8pPr>
            <a:lvl9pPr marL="2743200" indent="0" algn="l" defTabSz="685800" rtl="0" eaLnBrk="1" fontAlgn="base" latinLnBrk="0" hangingPunct="1">
              <a:spcBef>
                <a:spcPct val="0"/>
              </a:spcBef>
              <a:spcAft>
                <a:spcPts val="1200"/>
              </a:spcAft>
              <a:buClr>
                <a:schemeClr val="tx1"/>
              </a:buClr>
              <a:buFontTx/>
              <a:buNone/>
              <a:defRPr sz="1350" kern="1200">
                <a:solidFill>
                  <a:schemeClr val="tx1"/>
                </a:solidFill>
                <a:latin typeface="+mn-lt"/>
                <a:ea typeface="+mn-ea"/>
                <a:cs typeface="+mn-cs"/>
              </a:defRPr>
            </a:lvl9pPr>
          </a:lstStyle>
          <a:p>
            <a:r>
              <a:rPr lang="en-US" sz="2800" dirty="0">
                <a:solidFill>
                  <a:schemeClr val="bg1"/>
                </a:solidFill>
              </a:rPr>
              <a:t>Introducing National Grid’s</a:t>
            </a:r>
          </a:p>
          <a:p>
            <a:r>
              <a:rPr lang="en-US" sz="2800" dirty="0">
                <a:solidFill>
                  <a:schemeClr val="bg1"/>
                </a:solidFill>
              </a:rPr>
              <a:t>“New” New York State</a:t>
            </a:r>
          </a:p>
          <a:p>
            <a:r>
              <a:rPr lang="en-US" sz="2800" dirty="0">
                <a:solidFill>
                  <a:schemeClr val="bg1"/>
                </a:solidFill>
              </a:rPr>
              <a:t>Lower-Moderate Income Programs</a:t>
            </a:r>
          </a:p>
        </p:txBody>
      </p:sp>
    </p:spTree>
    <p:extLst>
      <p:ext uri="{BB962C8B-B14F-4D97-AF65-F5344CB8AC3E}">
        <p14:creationId xmlns:p14="http://schemas.microsoft.com/office/powerpoint/2010/main" val="115965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331F47-D36F-4F8A-9DA6-D0B72FF65CB9}"/>
              </a:ext>
            </a:extLst>
          </p:cNvPr>
          <p:cNvSpPr/>
          <p:nvPr/>
        </p:nvSpPr>
        <p:spPr bwMode="auto">
          <a:xfrm>
            <a:off x="4903839" y="852602"/>
            <a:ext cx="4240161" cy="4290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9" name="Rectangle 8">
            <a:extLst>
              <a:ext uri="{FF2B5EF4-FFF2-40B4-BE49-F238E27FC236}">
                <a16:creationId xmlns:a16="http://schemas.microsoft.com/office/drawing/2014/main" id="{743ED00C-E2BA-4041-AA92-BD791149E0D9}"/>
              </a:ext>
            </a:extLst>
          </p:cNvPr>
          <p:cNvSpPr/>
          <p:nvPr/>
        </p:nvSpPr>
        <p:spPr bwMode="auto">
          <a:xfrm>
            <a:off x="0" y="66"/>
            <a:ext cx="9144000" cy="852536"/>
          </a:xfrm>
          <a:prstGeom prst="rect">
            <a:avLst/>
          </a:prstGeom>
          <a:solidFill>
            <a:srgbClr val="00148C"/>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spcAft>
                <a:spcPts val="338"/>
              </a:spcAft>
            </a:pPr>
            <a:endParaRPr lang="en-US" sz="1350" err="1">
              <a:solidFill>
                <a:schemeClr val="bg1"/>
              </a:solidFill>
              <a:cs typeface="Arial"/>
            </a:endParaRPr>
          </a:p>
        </p:txBody>
      </p:sp>
      <p:sp>
        <p:nvSpPr>
          <p:cNvPr id="19459" name="Rectangle 4">
            <a:extLst>
              <a:ext uri="{FF2B5EF4-FFF2-40B4-BE49-F238E27FC236}">
                <a16:creationId xmlns:a16="http://schemas.microsoft.com/office/drawing/2014/main" id="{8EB5A3B7-E7C5-4724-A344-01C0C73C898A}"/>
              </a:ext>
            </a:extLst>
          </p:cNvPr>
          <p:cNvSpPr>
            <a:spLocks noGrp="1" noChangeArrowheads="1"/>
          </p:cNvSpPr>
          <p:nvPr>
            <p:ph type="title"/>
          </p:nvPr>
        </p:nvSpPr>
        <p:spPr>
          <a:xfrm>
            <a:off x="323850" y="117016"/>
            <a:ext cx="7040880" cy="613058"/>
          </a:xfrm>
        </p:spPr>
        <p:txBody>
          <a:bodyPr/>
          <a:lstStyle/>
          <a:p>
            <a:r>
              <a:rPr lang="en-US" altLang="en-US" dirty="0">
                <a:solidFill>
                  <a:schemeClr val="bg1"/>
                </a:solidFill>
              </a:rPr>
              <a:t>Our Energy Funds administered by </a:t>
            </a:r>
            <a:r>
              <a:rPr lang="en-US" altLang="en-US" dirty="0" err="1">
                <a:solidFill>
                  <a:schemeClr val="bg1"/>
                </a:solidFill>
              </a:rPr>
              <a:t>HeartShare</a:t>
            </a:r>
            <a:br>
              <a:rPr lang="en-US" altLang="en-US" sz="1800" dirty="0">
                <a:solidFill>
                  <a:schemeClr val="bg1"/>
                </a:solidFill>
              </a:rPr>
            </a:br>
            <a:r>
              <a:rPr lang="en-US" altLang="en-US" sz="1400" dirty="0">
                <a:solidFill>
                  <a:schemeClr val="bg1"/>
                </a:solidFill>
              </a:rPr>
              <a:t>Hope &amp; Warmth Energy Fund – New York State</a:t>
            </a:r>
            <a:br>
              <a:rPr lang="en-US" sz="1200" dirty="0">
                <a:solidFill>
                  <a:schemeClr val="bg1"/>
                </a:solidFill>
                <a:cs typeface="Arial"/>
              </a:rPr>
            </a:br>
            <a:endParaRPr lang="en-US" altLang="en-US" sz="1350" dirty="0"/>
          </a:p>
        </p:txBody>
      </p:sp>
      <p:sp>
        <p:nvSpPr>
          <p:cNvPr id="10" name="Content Placeholder 2">
            <a:extLst>
              <a:ext uri="{FF2B5EF4-FFF2-40B4-BE49-F238E27FC236}">
                <a16:creationId xmlns:a16="http://schemas.microsoft.com/office/drawing/2014/main" id="{EA164F2D-FFAF-4C96-A61C-73426676CC64}"/>
              </a:ext>
            </a:extLst>
          </p:cNvPr>
          <p:cNvSpPr>
            <a:spLocks noGrp="1"/>
          </p:cNvSpPr>
          <p:nvPr>
            <p:ph sz="half" idx="1"/>
          </p:nvPr>
        </p:nvSpPr>
        <p:spPr>
          <a:xfrm>
            <a:off x="323850" y="1644166"/>
            <a:ext cx="4270273" cy="2300886"/>
          </a:xfrm>
        </p:spPr>
        <p:txBody>
          <a:bodyPr/>
          <a:lstStyle/>
          <a:p>
            <a:pPr>
              <a:spcAft>
                <a:spcPts val="0"/>
              </a:spcAft>
            </a:pPr>
            <a:r>
              <a:rPr lang="en-US" sz="1800" dirty="0">
                <a:solidFill>
                  <a:srgbClr val="00148C"/>
                </a:solidFill>
              </a:rPr>
              <a:t>Hope &amp; Warmth Energy Fund –</a:t>
            </a:r>
            <a:br>
              <a:rPr lang="en-US" sz="1800" dirty="0">
                <a:solidFill>
                  <a:srgbClr val="00148C"/>
                </a:solidFill>
              </a:rPr>
            </a:br>
            <a:r>
              <a:rPr lang="en-US" sz="1800" dirty="0">
                <a:solidFill>
                  <a:srgbClr val="00148C"/>
                </a:solidFill>
              </a:rPr>
              <a:t>New York State</a:t>
            </a:r>
            <a:endParaRPr lang="en-US" sz="1800" b="0" dirty="0">
              <a:solidFill>
                <a:srgbClr val="00148C"/>
              </a:solidFill>
            </a:endParaRPr>
          </a:p>
          <a:p>
            <a:pPr>
              <a:lnSpc>
                <a:spcPct val="90000"/>
              </a:lnSpc>
              <a:spcBef>
                <a:spcPts val="450"/>
              </a:spcBef>
              <a:spcAft>
                <a:spcPts val="450"/>
              </a:spcAft>
            </a:pPr>
            <a:r>
              <a:rPr lang="en-US" sz="1200" b="0" dirty="0">
                <a:solidFill>
                  <a:schemeClr val="tx1">
                    <a:lumMod val="75000"/>
                  </a:schemeClr>
                </a:solidFill>
              </a:rPr>
              <a:t>The </a:t>
            </a:r>
            <a:r>
              <a:rPr lang="en-US" sz="1200" dirty="0">
                <a:solidFill>
                  <a:srgbClr val="00148C"/>
                </a:solidFill>
              </a:rPr>
              <a:t>Hope &amp; Warmth Energy Fund </a:t>
            </a:r>
            <a:r>
              <a:rPr lang="en-US" sz="1200" b="0" dirty="0">
                <a:solidFill>
                  <a:schemeClr val="tx1">
                    <a:lumMod val="75000"/>
                  </a:schemeClr>
                </a:solidFill>
              </a:rPr>
              <a:t>is also administered </a:t>
            </a:r>
            <a:br>
              <a:rPr lang="en-US" sz="1200" b="0" dirty="0">
                <a:solidFill>
                  <a:schemeClr val="tx1">
                    <a:lumMod val="75000"/>
                  </a:schemeClr>
                </a:solidFill>
              </a:rPr>
            </a:br>
            <a:r>
              <a:rPr lang="en-US" sz="1200" b="0" dirty="0">
                <a:solidFill>
                  <a:schemeClr val="tx1">
                    <a:lumMod val="75000"/>
                  </a:schemeClr>
                </a:solidFill>
              </a:rPr>
              <a:t>by </a:t>
            </a:r>
            <a:r>
              <a:rPr lang="en-US" sz="1200" b="0" dirty="0" err="1">
                <a:solidFill>
                  <a:schemeClr val="tx1">
                    <a:lumMod val="75000"/>
                  </a:schemeClr>
                </a:solidFill>
              </a:rPr>
              <a:t>HeartShare</a:t>
            </a:r>
            <a:r>
              <a:rPr lang="en-US" sz="1200" b="0" dirty="0">
                <a:solidFill>
                  <a:schemeClr val="tx1">
                    <a:lumMod val="75000"/>
                  </a:schemeClr>
                </a:solidFill>
              </a:rPr>
              <a:t> Human Services of New York and provides emergency financial assistance </a:t>
            </a:r>
            <a:r>
              <a:rPr lang="en-US" altLang="en-US" sz="1200" b="0" dirty="0">
                <a:solidFill>
                  <a:schemeClr val="tx1">
                    <a:lumMod val="75000"/>
                  </a:schemeClr>
                </a:solidFill>
              </a:rPr>
              <a:t>to eligible individuals and families who are having difficulty paying their heat related energy bills</a:t>
            </a:r>
            <a:r>
              <a:rPr lang="en-US" sz="1200" b="0" dirty="0">
                <a:solidFill>
                  <a:schemeClr val="tx1">
                    <a:lumMod val="75000"/>
                  </a:schemeClr>
                </a:solidFill>
              </a:rPr>
              <a:t> in National Grid’s New York State service area. The fund </a:t>
            </a:r>
            <a:r>
              <a:rPr lang="en-US" sz="1200" dirty="0">
                <a:solidFill>
                  <a:schemeClr val="tx1">
                    <a:lumMod val="75000"/>
                  </a:schemeClr>
                </a:solidFill>
              </a:rPr>
              <a:t>opened on December 15th </a:t>
            </a:r>
            <a:r>
              <a:rPr lang="en-US" sz="1200" b="0" dirty="0">
                <a:solidFill>
                  <a:schemeClr val="tx1">
                    <a:lumMod val="75000"/>
                  </a:schemeClr>
                </a:solidFill>
              </a:rPr>
              <a:t>and closes when the funds are exhausted. Eligible customers will receive a $200 grant and a 30-day protection hold from shut-off on their account.</a:t>
            </a:r>
            <a:br>
              <a:rPr lang="en-US" sz="1200" b="0" dirty="0">
                <a:solidFill>
                  <a:schemeClr val="tx1">
                    <a:lumMod val="75000"/>
                  </a:schemeClr>
                </a:solidFill>
              </a:rPr>
            </a:br>
            <a:endParaRPr lang="en-US" sz="1350" b="0" dirty="0">
              <a:solidFill>
                <a:schemeClr val="tx1">
                  <a:lumMod val="75000"/>
                </a:schemeClr>
              </a:solidFill>
            </a:endParaRPr>
          </a:p>
        </p:txBody>
      </p:sp>
      <p:pic>
        <p:nvPicPr>
          <p:cNvPr id="5" name="Picture 4" descr="Text, logo&#10;&#10;Description automatically generated">
            <a:extLst>
              <a:ext uri="{FF2B5EF4-FFF2-40B4-BE49-F238E27FC236}">
                <a16:creationId xmlns:a16="http://schemas.microsoft.com/office/drawing/2014/main" id="{9CBFAACE-DD8F-4E5D-A438-9E2F35C438B9}"/>
              </a:ext>
            </a:extLst>
          </p:cNvPr>
          <p:cNvPicPr>
            <a:picLocks noChangeAspect="1"/>
          </p:cNvPicPr>
          <p:nvPr/>
        </p:nvPicPr>
        <p:blipFill>
          <a:blip r:embed="rId3"/>
          <a:stretch>
            <a:fillRect/>
          </a:stretch>
        </p:blipFill>
        <p:spPr>
          <a:xfrm>
            <a:off x="722300" y="3945052"/>
            <a:ext cx="3459239" cy="723714"/>
          </a:xfrm>
          <a:prstGeom prst="rect">
            <a:avLst/>
          </a:prstGeom>
        </p:spPr>
      </p:pic>
      <p:sp>
        <p:nvSpPr>
          <p:cNvPr id="2" name="TextBox 1">
            <a:extLst>
              <a:ext uri="{FF2B5EF4-FFF2-40B4-BE49-F238E27FC236}">
                <a16:creationId xmlns:a16="http://schemas.microsoft.com/office/drawing/2014/main" id="{9A523A8E-640C-4F52-B77E-B70C2C95F983}"/>
              </a:ext>
            </a:extLst>
          </p:cNvPr>
          <p:cNvSpPr txBox="1"/>
          <p:nvPr/>
        </p:nvSpPr>
        <p:spPr bwMode="auto">
          <a:xfrm>
            <a:off x="5184058" y="1054510"/>
            <a:ext cx="3798384" cy="427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nSpc>
                <a:spcPct val="90000"/>
              </a:lnSpc>
              <a:spcBef>
                <a:spcPts val="450"/>
              </a:spcBef>
              <a:spcAft>
                <a:spcPts val="450"/>
              </a:spcAft>
            </a:pPr>
            <a:r>
              <a:rPr lang="en-US" altLang="en-US" sz="1050" i="1" dirty="0">
                <a:solidFill>
                  <a:srgbClr val="00148C"/>
                </a:solidFill>
              </a:rPr>
              <a:t>Eligibility Criteria</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75000"/>
                  </a:schemeClr>
                </a:solidFill>
              </a:rPr>
              <a:t>Be a National Grid customer. This means the person applying for the Hope &amp; Warmth Fund grant </a:t>
            </a:r>
            <a:r>
              <a:rPr lang="en-US" altLang="en-US" sz="1050" dirty="0">
                <a:solidFill>
                  <a:schemeClr val="tx1">
                    <a:lumMod val="75000"/>
                  </a:schemeClr>
                </a:solidFill>
              </a:rPr>
              <a:t>MUST</a:t>
            </a:r>
            <a:r>
              <a:rPr lang="en-US" altLang="en-US" sz="1050" b="0" dirty="0">
                <a:solidFill>
                  <a:schemeClr val="tx1">
                    <a:lumMod val="75000"/>
                  </a:schemeClr>
                </a:solidFill>
              </a:rPr>
              <a:t> be </a:t>
            </a:r>
            <a:br>
              <a:rPr lang="en-US" altLang="en-US" sz="1050" b="0" dirty="0">
                <a:solidFill>
                  <a:schemeClr val="tx1">
                    <a:lumMod val="75000"/>
                  </a:schemeClr>
                </a:solidFill>
              </a:rPr>
            </a:br>
            <a:r>
              <a:rPr lang="en-US" altLang="en-US" sz="1050" b="0" dirty="0">
                <a:solidFill>
                  <a:schemeClr val="tx1">
                    <a:lumMod val="75000"/>
                  </a:schemeClr>
                </a:solidFill>
              </a:rPr>
              <a:t>an active National Grid customer and have a National Grid account in their name.</a:t>
            </a:r>
          </a:p>
          <a:p>
            <a:pPr marL="214313" indent="-214313">
              <a:lnSpc>
                <a:spcPct val="90000"/>
              </a:lnSpc>
              <a:buClr>
                <a:srgbClr val="00148C"/>
              </a:buClr>
              <a:buFont typeface="Arial" panose="020B0604020202020204" pitchFamily="34" charset="0"/>
              <a:buChar char="●"/>
            </a:pPr>
            <a:r>
              <a:rPr lang="en-US" altLang="en-US" sz="1050" b="0" dirty="0">
                <a:solidFill>
                  <a:schemeClr val="tx1">
                    <a:lumMod val="75000"/>
                  </a:schemeClr>
                </a:solidFill>
              </a:rPr>
              <a:t>The household must meet the income guidelines of the NYSERDA Assisted Home Performance with Energy Star income guidelines. The customer must have arrears in excess of $300 and reside in a 1 to 2 family home or apartment. </a:t>
            </a:r>
            <a:r>
              <a:rPr lang="en-US" sz="1050" u="sng" dirty="0">
                <a:solidFill>
                  <a:srgbClr val="00148C"/>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https://www.nyserda.ny.gov/All-Programs/assisted-home-performance-with-energy-star/income-guidelines</a:t>
            </a:r>
            <a:endParaRPr lang="en-US" altLang="en-US" sz="1050" b="0" dirty="0">
              <a:solidFill>
                <a:schemeClr val="tx1">
                  <a:lumMod val="50000"/>
                </a:schemeClr>
              </a:solidFill>
              <a:cs typeface="Arial"/>
            </a:endParaRPr>
          </a:p>
          <a:p>
            <a:pPr>
              <a:lnSpc>
                <a:spcPct val="90000"/>
              </a:lnSpc>
              <a:spcBef>
                <a:spcPts val="600"/>
              </a:spcBef>
              <a:spcAft>
                <a:spcPts val="450"/>
              </a:spcAft>
            </a:pPr>
            <a:r>
              <a:rPr lang="en-US" altLang="en-US" sz="1050" i="1" dirty="0">
                <a:solidFill>
                  <a:srgbClr val="00148C"/>
                </a:solidFill>
              </a:rPr>
              <a:t>Points to Remember</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75000"/>
                  </a:schemeClr>
                </a:solidFill>
              </a:rPr>
              <a:t>Hope &amp; Warmth Energy Fund grants cannot be used to restore service for a customer whose service is shut off for non-payment at National Grid.</a:t>
            </a:r>
          </a:p>
          <a:p>
            <a:pPr marL="214313" indent="-214313">
              <a:lnSpc>
                <a:spcPct val="90000"/>
              </a:lnSpc>
              <a:buClr>
                <a:srgbClr val="00148C"/>
              </a:buClr>
              <a:buFont typeface="Arial" panose="020B0604020202020204" pitchFamily="34" charset="0"/>
              <a:buChar char="●"/>
            </a:pPr>
            <a:r>
              <a:rPr lang="en-US" altLang="en-US" sz="1050" b="0" dirty="0">
                <a:solidFill>
                  <a:schemeClr val="tx1">
                    <a:lumMod val="75000"/>
                  </a:schemeClr>
                </a:solidFill>
              </a:rPr>
              <a:t>Customers can receive one grant per program year/season.</a:t>
            </a:r>
            <a:endParaRPr lang="en-US" altLang="en-US" sz="1050" b="0" dirty="0">
              <a:solidFill>
                <a:schemeClr val="tx1">
                  <a:lumMod val="75000"/>
                </a:schemeClr>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75000"/>
                  </a:schemeClr>
                </a:solidFill>
              </a:rPr>
              <a:t>Hope &amp; Warmth Energy Fund grants cannot be used to assist customers in obtaining service with National Grid.</a:t>
            </a:r>
            <a:endParaRPr lang="en-US" sz="1050" b="0" dirty="0">
              <a:solidFill>
                <a:schemeClr val="tx1">
                  <a:lumMod val="75000"/>
                </a:schemeClr>
              </a:solidFill>
            </a:endParaRPr>
          </a:p>
          <a:p>
            <a:pPr>
              <a:spcAft>
                <a:spcPts val="0"/>
              </a:spcAft>
            </a:pPr>
            <a:r>
              <a:rPr lang="en-US" sz="1050" dirty="0">
                <a:solidFill>
                  <a:srgbClr val="00148C"/>
                </a:solidFill>
              </a:rPr>
              <a:t>For more information visit online at:</a:t>
            </a:r>
            <a:endParaRPr lang="en-US" sz="1050" dirty="0">
              <a:solidFill>
                <a:srgbClr val="00148C"/>
              </a:solidFill>
              <a:cs typeface="Arial"/>
            </a:endParaRPr>
          </a:p>
          <a:p>
            <a:pPr>
              <a:spcAft>
                <a:spcPts val="0"/>
              </a:spcAft>
            </a:pPr>
            <a:r>
              <a:rPr lang="en-US" sz="1050" dirty="0" err="1">
                <a:solidFill>
                  <a:srgbClr val="00148C"/>
                </a:solidFill>
                <a:hlinkClick r:id="rId5">
                  <a:extLst>
                    <a:ext uri="{A12FA001-AC4F-418D-AE19-62706E023703}">
                      <ahyp:hlinkClr xmlns:ahyp="http://schemas.microsoft.com/office/drawing/2018/hyperlinkcolor" val="tx"/>
                    </a:ext>
                  </a:extLst>
                </a:hlinkClick>
              </a:rPr>
              <a:t>HeartShare</a:t>
            </a:r>
            <a:r>
              <a:rPr lang="en-US" sz="1050" dirty="0">
                <a:solidFill>
                  <a:srgbClr val="00148C"/>
                </a:solidFill>
                <a:hlinkClick r:id="rId5">
                  <a:extLst>
                    <a:ext uri="{A12FA001-AC4F-418D-AE19-62706E023703}">
                      <ahyp:hlinkClr xmlns:ahyp="http://schemas.microsoft.com/office/drawing/2018/hyperlinkcolor" val="tx"/>
                    </a:ext>
                  </a:extLst>
                </a:hlinkClick>
              </a:rPr>
              <a:t> Human Services of New York | Energy Assistance &amp; Community Development</a:t>
            </a:r>
            <a:r>
              <a:rPr lang="en-US" sz="1050" dirty="0">
                <a:solidFill>
                  <a:srgbClr val="00148C"/>
                </a:solidFill>
              </a:rPr>
              <a:t>  or call </a:t>
            </a:r>
            <a:br>
              <a:rPr lang="en-US" sz="1050" dirty="0">
                <a:solidFill>
                  <a:srgbClr val="00148C"/>
                </a:solidFill>
              </a:rPr>
            </a:br>
            <a:r>
              <a:rPr lang="en-US" sz="1050" dirty="0">
                <a:solidFill>
                  <a:srgbClr val="00148C"/>
                </a:solidFill>
              </a:rPr>
              <a:t>(718) 422-4207 </a:t>
            </a:r>
          </a:p>
          <a:p>
            <a:pPr algn="l">
              <a:spcAft>
                <a:spcPts val="600"/>
              </a:spcAft>
              <a:buClr>
                <a:schemeClr val="tx1"/>
              </a:buClr>
            </a:pPr>
            <a:endParaRPr lang="en-US" sz="1800" b="0" kern="0" dirty="0" err="1">
              <a:solidFill>
                <a:schemeClr val="tx1"/>
              </a:solidFill>
              <a:latin typeface="+mn-lt"/>
              <a:ea typeface="+mn-ea"/>
            </a:endParaRPr>
          </a:p>
        </p:txBody>
      </p:sp>
      <p:pic>
        <p:nvPicPr>
          <p:cNvPr id="8" name="Picture 7" descr="Logo, company name&#10;&#10;Description automatically generated">
            <a:extLst>
              <a:ext uri="{FF2B5EF4-FFF2-40B4-BE49-F238E27FC236}">
                <a16:creationId xmlns:a16="http://schemas.microsoft.com/office/drawing/2014/main" id="{169218A8-BB80-45C2-B077-47BA6CDC34BE}"/>
              </a:ext>
            </a:extLst>
          </p:cNvPr>
          <p:cNvPicPr>
            <a:picLocks noChangeAspect="1"/>
          </p:cNvPicPr>
          <p:nvPr/>
        </p:nvPicPr>
        <p:blipFill>
          <a:blip r:embed="rId6"/>
          <a:stretch>
            <a:fillRect/>
          </a:stretch>
        </p:blipFill>
        <p:spPr>
          <a:xfrm>
            <a:off x="323850" y="1054510"/>
            <a:ext cx="1534447" cy="298302"/>
          </a:xfrm>
          <a:prstGeom prst="rect">
            <a:avLst/>
          </a:prstGeom>
        </p:spPr>
      </p:pic>
      <p:sp>
        <p:nvSpPr>
          <p:cNvPr id="6" name="Rectangle 5">
            <a:extLst>
              <a:ext uri="{FF2B5EF4-FFF2-40B4-BE49-F238E27FC236}">
                <a16:creationId xmlns:a16="http://schemas.microsoft.com/office/drawing/2014/main" id="{F1FA1F16-3DF0-4F04-9F28-D06B119D50D6}"/>
              </a:ext>
            </a:extLst>
          </p:cNvPr>
          <p:cNvSpPr/>
          <p:nvPr/>
        </p:nvSpPr>
        <p:spPr bwMode="auto">
          <a:xfrm>
            <a:off x="323850" y="4736616"/>
            <a:ext cx="981382" cy="289868"/>
          </a:xfrm>
          <a:prstGeom prst="rect">
            <a:avLst/>
          </a:prstGeom>
          <a:solidFill>
            <a:schemeClr val="bg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Tree>
    <p:extLst>
      <p:ext uri="{BB962C8B-B14F-4D97-AF65-F5344CB8AC3E}">
        <p14:creationId xmlns:p14="http://schemas.microsoft.com/office/powerpoint/2010/main" val="151147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62F514-32C9-4206-BF7E-BFC528247FAE}"/>
              </a:ext>
            </a:extLst>
          </p:cNvPr>
          <p:cNvSpPr/>
          <p:nvPr/>
        </p:nvSpPr>
        <p:spPr bwMode="auto">
          <a:xfrm>
            <a:off x="4903839" y="852602"/>
            <a:ext cx="4240161" cy="4290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9" name="Rectangle 8">
            <a:extLst>
              <a:ext uri="{FF2B5EF4-FFF2-40B4-BE49-F238E27FC236}">
                <a16:creationId xmlns:a16="http://schemas.microsoft.com/office/drawing/2014/main" id="{7976484A-450E-4D63-A782-A96711F83944}"/>
              </a:ext>
            </a:extLst>
          </p:cNvPr>
          <p:cNvSpPr/>
          <p:nvPr/>
        </p:nvSpPr>
        <p:spPr bwMode="auto">
          <a:xfrm>
            <a:off x="0" y="66"/>
            <a:ext cx="9144000" cy="852536"/>
          </a:xfrm>
          <a:prstGeom prst="rect">
            <a:avLst/>
          </a:prstGeom>
          <a:solidFill>
            <a:srgbClr val="00148C"/>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spcAft>
                <a:spcPts val="338"/>
              </a:spcAft>
            </a:pPr>
            <a:endParaRPr lang="en-US" sz="1350" err="1">
              <a:solidFill>
                <a:schemeClr val="bg1"/>
              </a:solidFill>
              <a:cs typeface="Arial"/>
            </a:endParaRPr>
          </a:p>
        </p:txBody>
      </p:sp>
      <p:sp>
        <p:nvSpPr>
          <p:cNvPr id="4" name="Rectangle 3">
            <a:extLst>
              <a:ext uri="{FF2B5EF4-FFF2-40B4-BE49-F238E27FC236}">
                <a16:creationId xmlns:a16="http://schemas.microsoft.com/office/drawing/2014/main" id="{8E823BF3-C6CF-466A-93F5-284FF44CBF5B}"/>
              </a:ext>
            </a:extLst>
          </p:cNvPr>
          <p:cNvSpPr/>
          <p:nvPr/>
        </p:nvSpPr>
        <p:spPr bwMode="auto">
          <a:xfrm>
            <a:off x="0" y="-15456"/>
            <a:ext cx="9144000" cy="731513"/>
          </a:xfrm>
          <a:prstGeom prst="rect">
            <a:avLst/>
          </a:prstGeom>
          <a:solidFill>
            <a:srgbClr val="00148C"/>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spcAft>
                <a:spcPts val="338"/>
              </a:spcAft>
            </a:pPr>
            <a:endParaRPr lang="en-US" sz="1350" dirty="0">
              <a:solidFill>
                <a:schemeClr val="bg1"/>
              </a:solidFill>
              <a:cs typeface="Arial"/>
            </a:endParaRPr>
          </a:p>
        </p:txBody>
      </p:sp>
      <p:sp>
        <p:nvSpPr>
          <p:cNvPr id="19459" name="Rectangle 4">
            <a:extLst>
              <a:ext uri="{FF2B5EF4-FFF2-40B4-BE49-F238E27FC236}">
                <a16:creationId xmlns:a16="http://schemas.microsoft.com/office/drawing/2014/main" id="{8EB5A3B7-E7C5-4724-A344-01C0C73C898A}"/>
              </a:ext>
            </a:extLst>
          </p:cNvPr>
          <p:cNvSpPr>
            <a:spLocks noGrp="1" noChangeArrowheads="1"/>
          </p:cNvSpPr>
          <p:nvPr>
            <p:ph type="title"/>
          </p:nvPr>
        </p:nvSpPr>
        <p:spPr>
          <a:xfrm>
            <a:off x="323850" y="125717"/>
            <a:ext cx="7086600" cy="613058"/>
          </a:xfrm>
        </p:spPr>
        <p:txBody>
          <a:bodyPr/>
          <a:lstStyle/>
          <a:p>
            <a:r>
              <a:rPr lang="en-US" altLang="en-US" dirty="0">
                <a:solidFill>
                  <a:schemeClr val="bg1"/>
                </a:solidFill>
              </a:rPr>
              <a:t>Our Energy Funds administered by </a:t>
            </a:r>
            <a:r>
              <a:rPr lang="en-US" altLang="en-US" dirty="0" err="1">
                <a:solidFill>
                  <a:schemeClr val="bg1"/>
                </a:solidFill>
              </a:rPr>
              <a:t>HeartShare</a:t>
            </a:r>
            <a:br>
              <a:rPr lang="en-US" altLang="en-US" sz="1800" dirty="0">
                <a:solidFill>
                  <a:schemeClr val="bg1"/>
                </a:solidFill>
              </a:rPr>
            </a:br>
            <a:r>
              <a:rPr lang="en-US" altLang="en-US" sz="1600" dirty="0">
                <a:solidFill>
                  <a:schemeClr val="bg1"/>
                </a:solidFill>
              </a:rPr>
              <a:t>Hearts Fighting Hunger – New York State</a:t>
            </a:r>
            <a:br>
              <a:rPr lang="en-US" sz="1200" dirty="0">
                <a:solidFill>
                  <a:schemeClr val="bg1"/>
                </a:solidFill>
                <a:cs typeface="Arial"/>
              </a:rPr>
            </a:br>
            <a:endParaRPr lang="en-US" altLang="en-US" sz="1350" dirty="0"/>
          </a:p>
        </p:txBody>
      </p:sp>
      <p:sp>
        <p:nvSpPr>
          <p:cNvPr id="10" name="Content Placeholder 2">
            <a:extLst>
              <a:ext uri="{FF2B5EF4-FFF2-40B4-BE49-F238E27FC236}">
                <a16:creationId xmlns:a16="http://schemas.microsoft.com/office/drawing/2014/main" id="{EA164F2D-FFAF-4C96-A61C-73426676CC64}"/>
              </a:ext>
            </a:extLst>
          </p:cNvPr>
          <p:cNvSpPr>
            <a:spLocks noGrp="1"/>
          </p:cNvSpPr>
          <p:nvPr>
            <p:ph sz="half" idx="1"/>
          </p:nvPr>
        </p:nvSpPr>
        <p:spPr>
          <a:xfrm>
            <a:off x="410313" y="1665045"/>
            <a:ext cx="4161687" cy="2487861"/>
          </a:xfrm>
        </p:spPr>
        <p:txBody>
          <a:bodyPr/>
          <a:lstStyle/>
          <a:p>
            <a:pPr>
              <a:spcAft>
                <a:spcPts val="0"/>
              </a:spcAft>
            </a:pPr>
            <a:r>
              <a:rPr lang="en-US" sz="1800" dirty="0">
                <a:solidFill>
                  <a:srgbClr val="00148C"/>
                </a:solidFill>
              </a:rPr>
              <a:t>Hearts Fighting Hunger Program -  </a:t>
            </a:r>
            <a:br>
              <a:rPr lang="en-US" sz="1800" dirty="0">
                <a:solidFill>
                  <a:srgbClr val="00148C"/>
                </a:solidFill>
              </a:rPr>
            </a:br>
            <a:r>
              <a:rPr lang="en-US" sz="1800" dirty="0">
                <a:solidFill>
                  <a:srgbClr val="00148C"/>
                </a:solidFill>
              </a:rPr>
              <a:t>New York State (Food Program)</a:t>
            </a:r>
          </a:p>
          <a:p>
            <a:pPr>
              <a:spcBef>
                <a:spcPts val="450"/>
              </a:spcBef>
              <a:spcAft>
                <a:spcPts val="0"/>
              </a:spcAft>
            </a:pPr>
            <a:r>
              <a:rPr lang="en-US" sz="1200" b="0" dirty="0">
                <a:solidFill>
                  <a:schemeClr val="tx1">
                    <a:lumMod val="75000"/>
                  </a:schemeClr>
                </a:solidFill>
              </a:rPr>
              <a:t>The </a:t>
            </a:r>
            <a:r>
              <a:rPr lang="en-US" sz="1200" dirty="0">
                <a:solidFill>
                  <a:srgbClr val="00148C"/>
                </a:solidFill>
              </a:rPr>
              <a:t>Hearts Fighting Hunger </a:t>
            </a:r>
            <a:r>
              <a:rPr lang="en-US" sz="1200" b="0" dirty="0">
                <a:solidFill>
                  <a:schemeClr val="tx1">
                    <a:lumMod val="75000"/>
                  </a:schemeClr>
                </a:solidFill>
              </a:rPr>
              <a:t>program, is also administered by </a:t>
            </a:r>
            <a:r>
              <a:rPr lang="en-US" sz="1200" b="0" dirty="0" err="1">
                <a:solidFill>
                  <a:schemeClr val="tx1">
                    <a:lumMod val="75000"/>
                  </a:schemeClr>
                </a:solidFill>
              </a:rPr>
              <a:t>HeartShare</a:t>
            </a:r>
            <a:r>
              <a:rPr lang="en-US" sz="1200" b="0" dirty="0">
                <a:solidFill>
                  <a:schemeClr val="tx1">
                    <a:lumMod val="75000"/>
                  </a:schemeClr>
                </a:solidFill>
              </a:rPr>
              <a:t> Human Services of New York and provides emergency food assistance </a:t>
            </a:r>
            <a:r>
              <a:rPr lang="en-US" altLang="en-US" sz="1200" b="0" dirty="0">
                <a:solidFill>
                  <a:schemeClr val="tx1">
                    <a:lumMod val="75000"/>
                  </a:schemeClr>
                </a:solidFill>
              </a:rPr>
              <a:t>to income eligible individuals and families who are having difficulty paying their heat related energy bills</a:t>
            </a:r>
            <a:r>
              <a:rPr lang="en-US" sz="1200" b="0" dirty="0">
                <a:solidFill>
                  <a:schemeClr val="tx1">
                    <a:lumMod val="75000"/>
                  </a:schemeClr>
                </a:solidFill>
              </a:rPr>
              <a:t> in National Grid’s New York service area. The fund o</a:t>
            </a:r>
            <a:r>
              <a:rPr lang="en-US" sz="1200" dirty="0">
                <a:solidFill>
                  <a:schemeClr val="tx1">
                    <a:lumMod val="75000"/>
                  </a:schemeClr>
                </a:solidFill>
              </a:rPr>
              <a:t>pened on December 15th </a:t>
            </a:r>
            <a:r>
              <a:rPr lang="en-US" sz="1200" b="0" dirty="0">
                <a:solidFill>
                  <a:schemeClr val="tx1">
                    <a:lumMod val="75000"/>
                  </a:schemeClr>
                </a:solidFill>
              </a:rPr>
              <a:t>and closes when the funds are exhausted. Eligible customers will receive a $150 grant in the form of a major grocery store gift card/store food voucher and a 30-day protection hold from shut-off on their account. </a:t>
            </a:r>
            <a:endParaRPr lang="en-US" sz="1200" b="0" dirty="0">
              <a:solidFill>
                <a:schemeClr val="tx1">
                  <a:lumMod val="75000"/>
                </a:schemeClr>
              </a:solidFill>
              <a:cs typeface="Arial"/>
            </a:endParaRPr>
          </a:p>
          <a:p>
            <a:endParaRPr lang="en-US" sz="1350" b="0" dirty="0">
              <a:solidFill>
                <a:schemeClr val="tx1">
                  <a:lumMod val="50000"/>
                </a:schemeClr>
              </a:solidFill>
            </a:endParaRPr>
          </a:p>
        </p:txBody>
      </p:sp>
      <p:pic>
        <p:nvPicPr>
          <p:cNvPr id="5" name="Picture 4" descr="Text, logo&#10;&#10;Description automatically generated">
            <a:extLst>
              <a:ext uri="{FF2B5EF4-FFF2-40B4-BE49-F238E27FC236}">
                <a16:creationId xmlns:a16="http://schemas.microsoft.com/office/drawing/2014/main" id="{AC2AC8A5-4DAF-4E9D-9E2D-F26354BF4B8F}"/>
              </a:ext>
            </a:extLst>
          </p:cNvPr>
          <p:cNvPicPr>
            <a:picLocks noChangeAspect="1"/>
          </p:cNvPicPr>
          <p:nvPr/>
        </p:nvPicPr>
        <p:blipFill>
          <a:blip r:embed="rId3"/>
          <a:stretch>
            <a:fillRect/>
          </a:stretch>
        </p:blipFill>
        <p:spPr>
          <a:xfrm>
            <a:off x="989092" y="4103545"/>
            <a:ext cx="3496445" cy="731904"/>
          </a:xfrm>
          <a:prstGeom prst="rect">
            <a:avLst/>
          </a:prstGeom>
        </p:spPr>
      </p:pic>
      <p:sp>
        <p:nvSpPr>
          <p:cNvPr id="8" name="TextBox 7">
            <a:extLst>
              <a:ext uri="{FF2B5EF4-FFF2-40B4-BE49-F238E27FC236}">
                <a16:creationId xmlns:a16="http://schemas.microsoft.com/office/drawing/2014/main" id="{A98AB279-1E81-48E9-9A0D-5D3F82D4E430}"/>
              </a:ext>
            </a:extLst>
          </p:cNvPr>
          <p:cNvSpPr txBox="1"/>
          <p:nvPr/>
        </p:nvSpPr>
        <p:spPr bwMode="auto">
          <a:xfrm>
            <a:off x="5206180" y="1095479"/>
            <a:ext cx="3723968" cy="380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ts val="450"/>
              </a:spcBef>
              <a:spcAft>
                <a:spcPts val="450"/>
              </a:spcAft>
            </a:pPr>
            <a:r>
              <a:rPr lang="en-US" altLang="en-US" sz="1050" i="1" dirty="0">
                <a:solidFill>
                  <a:srgbClr val="00148C"/>
                </a:solidFill>
              </a:rPr>
              <a:t>Eligibility Criteria</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Be a National Grid customer. This means the person applying for Hearts Fighting Hunger </a:t>
            </a:r>
            <a:r>
              <a:rPr lang="en-US" altLang="en-US" sz="1050" dirty="0">
                <a:solidFill>
                  <a:schemeClr val="tx1">
                    <a:lumMod val="50000"/>
                  </a:schemeClr>
                </a:solidFill>
              </a:rPr>
              <a:t>MUST</a:t>
            </a:r>
            <a:r>
              <a:rPr lang="en-US" altLang="en-US" sz="1050" b="0" dirty="0">
                <a:solidFill>
                  <a:schemeClr val="tx1">
                    <a:lumMod val="50000"/>
                  </a:schemeClr>
                </a:solidFill>
              </a:rPr>
              <a:t> have an active National Grid account in their name.</a:t>
            </a:r>
            <a:endParaRPr lang="en-US" altLang="en-US" sz="1050" b="0" dirty="0">
              <a:solidFill>
                <a:schemeClr val="tx1">
                  <a:lumMod val="50000"/>
                </a:schemeClr>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The household must meet the income guidelines of the NYSERDA Assisted Home Performance with Energy Star income guidelines. </a:t>
            </a:r>
            <a:r>
              <a:rPr lang="en-US" sz="1050" u="sng" dirty="0">
                <a:solidFill>
                  <a:srgbClr val="00148C"/>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https://www.nyserda.ny.gov/All-Programs/assisted-home-performance-with-energy-star/income-guidelines</a:t>
            </a:r>
            <a:endParaRPr lang="en-US" altLang="en-US" sz="1050" b="0" dirty="0">
              <a:solidFill>
                <a:schemeClr val="tx1">
                  <a:lumMod val="50000"/>
                </a:schemeClr>
              </a:solidFil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The customer must have a National Grid account in arrears in excess of $300, must have a vulnerable household that includes a disabled person, child under the age of 18 years of age or a senior (62+), and the customer cannot be a SNAP recipient.</a:t>
            </a:r>
          </a:p>
          <a:p>
            <a:pPr>
              <a:lnSpc>
                <a:spcPct val="90000"/>
              </a:lnSpc>
              <a:buClr>
                <a:srgbClr val="0061AF"/>
              </a:buClr>
            </a:pPr>
            <a:r>
              <a:rPr lang="en-US" altLang="en-US" sz="1050" i="1" dirty="0">
                <a:solidFill>
                  <a:srgbClr val="00148C"/>
                </a:solidFill>
              </a:rPr>
              <a:t>Points to Remember</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Customers can receive  one grant per program year/season.</a:t>
            </a:r>
            <a:endParaRPr lang="en-US" altLang="en-US" sz="1050" b="0" dirty="0">
              <a:solidFill>
                <a:schemeClr val="tx1">
                  <a:lumMod val="50000"/>
                </a:schemeClr>
              </a:solidFill>
              <a:cs typeface="Arial"/>
            </a:endParaRPr>
          </a:p>
          <a:p>
            <a:pPr>
              <a:spcAft>
                <a:spcPts val="0"/>
              </a:spcAft>
            </a:pPr>
            <a:r>
              <a:rPr lang="en-US" sz="1050" dirty="0">
                <a:solidFill>
                  <a:srgbClr val="00148C"/>
                </a:solidFill>
              </a:rPr>
              <a:t>For more information visit online at:</a:t>
            </a:r>
            <a:endParaRPr lang="en-US" sz="1050" dirty="0">
              <a:solidFill>
                <a:srgbClr val="00148C"/>
              </a:solidFill>
              <a:cs typeface="Arial"/>
            </a:endParaRPr>
          </a:p>
          <a:p>
            <a:pPr>
              <a:spcAft>
                <a:spcPts val="0"/>
              </a:spcAft>
            </a:pPr>
            <a:r>
              <a:rPr lang="en-US" altLang="en-US" sz="1050" b="0" dirty="0">
                <a:solidFill>
                  <a:schemeClr val="tx1"/>
                </a:solidFill>
              </a:rPr>
              <a:t> </a:t>
            </a:r>
            <a:r>
              <a:rPr lang="en-US" sz="1050" dirty="0" err="1">
                <a:solidFill>
                  <a:srgbClr val="00148C"/>
                </a:solidFill>
                <a:hlinkClick r:id="rId5">
                  <a:extLst>
                    <a:ext uri="{A12FA001-AC4F-418D-AE19-62706E023703}">
                      <ahyp:hlinkClr xmlns:ahyp="http://schemas.microsoft.com/office/drawing/2018/hyperlinkcolor" val="tx"/>
                    </a:ext>
                  </a:extLst>
                </a:hlinkClick>
              </a:rPr>
              <a:t>HeartShare</a:t>
            </a:r>
            <a:r>
              <a:rPr lang="en-US" sz="1050" dirty="0">
                <a:solidFill>
                  <a:srgbClr val="00148C"/>
                </a:solidFill>
                <a:hlinkClick r:id="rId5">
                  <a:extLst>
                    <a:ext uri="{A12FA001-AC4F-418D-AE19-62706E023703}">
                      <ahyp:hlinkClr xmlns:ahyp="http://schemas.microsoft.com/office/drawing/2018/hyperlinkcolor" val="tx"/>
                    </a:ext>
                  </a:extLst>
                </a:hlinkClick>
              </a:rPr>
              <a:t> Human Services of New York | Energy Assistance &amp; Community Development</a:t>
            </a:r>
            <a:r>
              <a:rPr lang="en-US" sz="1050" dirty="0">
                <a:solidFill>
                  <a:srgbClr val="00148C"/>
                </a:solidFill>
              </a:rPr>
              <a:t> or call </a:t>
            </a:r>
            <a:br>
              <a:rPr lang="en-US" sz="1050" dirty="0">
                <a:solidFill>
                  <a:srgbClr val="00148C"/>
                </a:solidFill>
              </a:rPr>
            </a:br>
            <a:r>
              <a:rPr lang="en-US" sz="1050" dirty="0">
                <a:solidFill>
                  <a:srgbClr val="00148C"/>
                </a:solidFill>
              </a:rPr>
              <a:t>(718) 422-4207 </a:t>
            </a:r>
          </a:p>
        </p:txBody>
      </p:sp>
      <p:sp>
        <p:nvSpPr>
          <p:cNvPr id="6" name="Rectangle 5">
            <a:extLst>
              <a:ext uri="{FF2B5EF4-FFF2-40B4-BE49-F238E27FC236}">
                <a16:creationId xmlns:a16="http://schemas.microsoft.com/office/drawing/2014/main" id="{DD4922FF-85C5-453D-8E17-B5E6EB430F71}"/>
              </a:ext>
            </a:extLst>
          </p:cNvPr>
          <p:cNvSpPr/>
          <p:nvPr/>
        </p:nvSpPr>
        <p:spPr bwMode="auto">
          <a:xfrm>
            <a:off x="213852" y="4653116"/>
            <a:ext cx="1128251" cy="364667"/>
          </a:xfrm>
          <a:prstGeom prst="rect">
            <a:avLst/>
          </a:prstGeom>
          <a:solidFill>
            <a:schemeClr val="bg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pic>
        <p:nvPicPr>
          <p:cNvPr id="13" name="Picture 12" descr="Logo, company name&#10;&#10;Description automatically generated">
            <a:extLst>
              <a:ext uri="{FF2B5EF4-FFF2-40B4-BE49-F238E27FC236}">
                <a16:creationId xmlns:a16="http://schemas.microsoft.com/office/drawing/2014/main" id="{1B52BE50-7B58-4E4F-B15A-2955036DBE6F}"/>
              </a:ext>
            </a:extLst>
          </p:cNvPr>
          <p:cNvPicPr>
            <a:picLocks noChangeAspect="1"/>
          </p:cNvPicPr>
          <p:nvPr/>
        </p:nvPicPr>
        <p:blipFill>
          <a:blip r:embed="rId6"/>
          <a:stretch>
            <a:fillRect/>
          </a:stretch>
        </p:blipFill>
        <p:spPr>
          <a:xfrm>
            <a:off x="323850" y="1054510"/>
            <a:ext cx="1534447" cy="298302"/>
          </a:xfrm>
          <a:prstGeom prst="rect">
            <a:avLst/>
          </a:prstGeom>
        </p:spPr>
      </p:pic>
    </p:spTree>
    <p:extLst>
      <p:ext uri="{BB962C8B-B14F-4D97-AF65-F5344CB8AC3E}">
        <p14:creationId xmlns:p14="http://schemas.microsoft.com/office/powerpoint/2010/main" val="71693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0270C-B2A6-48F4-BAFC-00005CBEAD88}"/>
              </a:ext>
            </a:extLst>
          </p:cNvPr>
          <p:cNvPicPr>
            <a:picLocks noChangeAspect="1"/>
          </p:cNvPicPr>
          <p:nvPr/>
        </p:nvPicPr>
        <p:blipFill rotWithShape="1">
          <a:blip r:embed="rId2"/>
          <a:srcRect l="7480" t="27066" r="32612"/>
          <a:stretch/>
        </p:blipFill>
        <p:spPr>
          <a:xfrm rot="16200000" flipV="1">
            <a:off x="4734384" y="760548"/>
            <a:ext cx="5164498" cy="3642752"/>
          </a:xfrm>
          <a:prstGeom prst="rect">
            <a:avLst/>
          </a:prstGeom>
        </p:spPr>
      </p:pic>
      <p:sp>
        <p:nvSpPr>
          <p:cNvPr id="5" name="Text Placeholder 3">
            <a:extLst>
              <a:ext uri="{FF2B5EF4-FFF2-40B4-BE49-F238E27FC236}">
                <a16:creationId xmlns:a16="http://schemas.microsoft.com/office/drawing/2014/main" id="{A7C837BB-4F0E-4832-ACD9-B0A17697E957}"/>
              </a:ext>
            </a:extLst>
          </p:cNvPr>
          <p:cNvSpPr txBox="1">
            <a:spLocks/>
          </p:cNvSpPr>
          <p:nvPr/>
        </p:nvSpPr>
        <p:spPr bwMode="auto">
          <a:xfrm>
            <a:off x="315079" y="1885114"/>
            <a:ext cx="378460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indent="0" algn="l" defTabSz="685800" rtl="0" eaLnBrk="1" fontAlgn="base" latinLnBrk="0" hangingPunct="1">
              <a:spcBef>
                <a:spcPct val="0"/>
              </a:spcBef>
              <a:spcAft>
                <a:spcPts val="0"/>
              </a:spcAft>
              <a:buClr>
                <a:schemeClr val="tx1"/>
              </a:buClr>
              <a:buFontTx/>
              <a:buNone/>
              <a:defRPr lang="en-US" sz="1350" b="1" kern="1200">
                <a:solidFill>
                  <a:schemeClr val="tx1"/>
                </a:solidFill>
                <a:latin typeface="+mn-lt"/>
                <a:ea typeface="+mn-ea"/>
                <a:cs typeface="+mn-cs"/>
              </a:defRPr>
            </a:lvl1pPr>
            <a:lvl2pPr marL="342900" indent="0" algn="l" defTabSz="685800" rtl="0" eaLnBrk="1" fontAlgn="base" latinLnBrk="0" hangingPunct="1">
              <a:spcBef>
                <a:spcPct val="0"/>
              </a:spcBef>
              <a:spcAft>
                <a:spcPts val="0"/>
              </a:spcAft>
              <a:buClr>
                <a:schemeClr val="tx1"/>
              </a:buClr>
              <a:buFontTx/>
              <a:buNone/>
              <a:defRPr lang="en-GB" sz="1350" b="0" kern="1200">
                <a:solidFill>
                  <a:schemeClr val="tx1"/>
                </a:solidFill>
                <a:latin typeface="+mn-lt"/>
                <a:ea typeface="+mn-ea"/>
                <a:cs typeface="+mn-cs"/>
              </a:defRPr>
            </a:lvl2pPr>
            <a:lvl3pPr marL="685800" indent="-270000" algn="l" defTabSz="685800" rtl="0" eaLnBrk="1" fontAlgn="base" latinLnBrk="0" hangingPunct="1">
              <a:spcBef>
                <a:spcPct val="0"/>
              </a:spcBef>
              <a:spcAft>
                <a:spcPts val="1200"/>
              </a:spcAft>
              <a:buClr>
                <a:schemeClr val="accent1"/>
              </a:buClr>
              <a:buFont typeface="Arial" panose="020B0604020202020204" pitchFamily="34" charset="0"/>
              <a:buChar char="•"/>
              <a:defRPr sz="1350" kern="1200">
                <a:solidFill>
                  <a:schemeClr val="tx1"/>
                </a:solidFill>
                <a:latin typeface="+mn-lt"/>
                <a:ea typeface="+mn-ea"/>
                <a:cs typeface="+mn-cs"/>
              </a:defRPr>
            </a:lvl3pPr>
            <a:lvl4pPr marL="1028700" indent="-270000" algn="l" defTabSz="685800" rtl="0" eaLnBrk="1" fontAlgn="base" latinLnBrk="0" hangingPunct="1">
              <a:spcBef>
                <a:spcPct val="0"/>
              </a:spcBef>
              <a:spcAft>
                <a:spcPts val="1200"/>
              </a:spcAft>
              <a:buClr>
                <a:schemeClr val="accent1"/>
              </a:buClr>
              <a:buFont typeface="Arial" panose="020B0604020202020204" pitchFamily="34" charset="0"/>
              <a:buChar char="-"/>
              <a:defRPr sz="1350" kern="1200">
                <a:solidFill>
                  <a:schemeClr val="tx1"/>
                </a:solidFill>
                <a:latin typeface="+mn-lt"/>
                <a:ea typeface="+mn-ea"/>
                <a:cs typeface="+mn-cs"/>
              </a:defRPr>
            </a:lvl4pPr>
            <a:lvl5pPr marL="1371600" indent="-270000" algn="l" defTabSz="685800" rtl="0" eaLnBrk="1" fontAlgn="base" latinLnBrk="0" hangingPunct="1">
              <a:spcBef>
                <a:spcPct val="0"/>
              </a:spcBef>
              <a:spcAft>
                <a:spcPts val="1200"/>
              </a:spcAft>
              <a:buClr>
                <a:schemeClr val="accent1"/>
              </a:buClr>
              <a:buFont typeface="Arial" panose="020B0604020202020204" pitchFamily="34" charset="0"/>
              <a:buChar char="◦"/>
              <a:defRPr sz="1350" kern="1200">
                <a:solidFill>
                  <a:schemeClr val="tx1"/>
                </a:solidFill>
                <a:latin typeface="+mn-lt"/>
                <a:ea typeface="+mn-ea"/>
                <a:cs typeface="+mn-cs"/>
              </a:defRPr>
            </a:lvl5pPr>
            <a:lvl6pPr marL="1714500" indent="-270000" algn="l" defTabSz="685800" rtl="0" eaLnBrk="1" fontAlgn="base" latinLnBrk="0" hangingPunct="1">
              <a:spcBef>
                <a:spcPct val="0"/>
              </a:spcBef>
              <a:spcAft>
                <a:spcPts val="1200"/>
              </a:spcAft>
              <a:buClr>
                <a:schemeClr val="accent1"/>
              </a:buClr>
              <a:buFont typeface="+mj-lt"/>
              <a:buAutoNum type="arabicPeriod"/>
              <a:defRPr sz="1350" kern="1200">
                <a:solidFill>
                  <a:schemeClr val="tx1"/>
                </a:solidFill>
                <a:latin typeface="+mn-lt"/>
                <a:ea typeface="+mn-ea"/>
                <a:cs typeface="+mn-cs"/>
              </a:defRPr>
            </a:lvl6pPr>
            <a:lvl7pPr marL="2057400" indent="-270000" algn="l" defTabSz="685800" rtl="0" eaLnBrk="1" fontAlgn="base" latinLnBrk="0" hangingPunct="1">
              <a:spcBef>
                <a:spcPct val="0"/>
              </a:spcBef>
              <a:spcAft>
                <a:spcPts val="1200"/>
              </a:spcAft>
              <a:buClr>
                <a:schemeClr val="accent1"/>
              </a:buClr>
              <a:buFont typeface="+mj-lt"/>
              <a:buAutoNum type="alphaLcPeriod"/>
              <a:defRPr sz="1350" kern="1200">
                <a:solidFill>
                  <a:schemeClr val="tx1"/>
                </a:solidFill>
                <a:latin typeface="+mn-lt"/>
                <a:ea typeface="+mn-ea"/>
                <a:cs typeface="+mn-cs"/>
              </a:defRPr>
            </a:lvl7pPr>
            <a:lvl8pPr marL="2400300" indent="-270000" algn="l" defTabSz="685800" rtl="0" eaLnBrk="1" fontAlgn="base" latinLnBrk="0" hangingPunct="1">
              <a:spcBef>
                <a:spcPct val="0"/>
              </a:spcBef>
              <a:spcAft>
                <a:spcPts val="1200"/>
              </a:spcAft>
              <a:buClr>
                <a:schemeClr val="accent1"/>
              </a:buClr>
              <a:buFont typeface="+mj-lt"/>
              <a:buAutoNum type="romanLcPeriod"/>
              <a:defRPr sz="1350" kern="1200">
                <a:solidFill>
                  <a:schemeClr val="tx1"/>
                </a:solidFill>
                <a:latin typeface="+mn-lt"/>
                <a:ea typeface="+mn-ea"/>
                <a:cs typeface="+mn-cs"/>
              </a:defRPr>
            </a:lvl8pPr>
            <a:lvl9pPr marL="2743200" indent="0" algn="l" defTabSz="685800" rtl="0" eaLnBrk="1" fontAlgn="base" latinLnBrk="0" hangingPunct="1">
              <a:spcBef>
                <a:spcPct val="0"/>
              </a:spcBef>
              <a:spcAft>
                <a:spcPts val="1200"/>
              </a:spcAft>
              <a:buClr>
                <a:schemeClr val="tx1"/>
              </a:buClr>
              <a:buFontTx/>
              <a:buNone/>
              <a:defRPr sz="1350" kern="1200">
                <a:solidFill>
                  <a:schemeClr val="tx1"/>
                </a:solidFill>
                <a:latin typeface="+mn-lt"/>
                <a:ea typeface="+mn-ea"/>
                <a:cs typeface="+mn-cs"/>
              </a:defRPr>
            </a:lvl9pPr>
          </a:lstStyle>
          <a:p>
            <a:r>
              <a:rPr lang="en-US" sz="2800" dirty="0">
                <a:solidFill>
                  <a:schemeClr val="bg1"/>
                </a:solidFill>
              </a:rPr>
              <a:t>Heating Funds</a:t>
            </a:r>
          </a:p>
        </p:txBody>
      </p:sp>
    </p:spTree>
    <p:extLst>
      <p:ext uri="{BB962C8B-B14F-4D97-AF65-F5344CB8AC3E}">
        <p14:creationId xmlns:p14="http://schemas.microsoft.com/office/powerpoint/2010/main" val="64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C1EE53-880C-45D2-9322-9F4D21FE8651}"/>
              </a:ext>
            </a:extLst>
          </p:cNvPr>
          <p:cNvSpPr/>
          <p:nvPr/>
        </p:nvSpPr>
        <p:spPr bwMode="auto">
          <a:xfrm>
            <a:off x="4903839" y="852602"/>
            <a:ext cx="4240161" cy="4290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4" name="Rectangle 3">
            <a:extLst>
              <a:ext uri="{FF2B5EF4-FFF2-40B4-BE49-F238E27FC236}">
                <a16:creationId xmlns:a16="http://schemas.microsoft.com/office/drawing/2014/main" id="{137DB6B9-1198-42D5-8AA1-0CE5DBCB4205}"/>
              </a:ext>
            </a:extLst>
          </p:cNvPr>
          <p:cNvSpPr/>
          <p:nvPr/>
        </p:nvSpPr>
        <p:spPr bwMode="auto">
          <a:xfrm>
            <a:off x="0" y="66"/>
            <a:ext cx="9144000" cy="852536"/>
          </a:xfrm>
          <a:prstGeom prst="rect">
            <a:avLst/>
          </a:prstGeom>
          <a:solidFill>
            <a:srgbClr val="00148C"/>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spcAft>
                <a:spcPts val="338"/>
              </a:spcAft>
            </a:pPr>
            <a:endParaRPr lang="en-US" sz="1350" err="1">
              <a:solidFill>
                <a:schemeClr val="bg1"/>
              </a:solidFill>
              <a:cs typeface="Arial"/>
            </a:endParaRPr>
          </a:p>
        </p:txBody>
      </p:sp>
      <p:sp>
        <p:nvSpPr>
          <p:cNvPr id="19459" name="Rectangle 4">
            <a:extLst>
              <a:ext uri="{FF2B5EF4-FFF2-40B4-BE49-F238E27FC236}">
                <a16:creationId xmlns:a16="http://schemas.microsoft.com/office/drawing/2014/main" id="{8EB5A3B7-E7C5-4724-A344-01C0C73C898A}"/>
              </a:ext>
            </a:extLst>
          </p:cNvPr>
          <p:cNvSpPr>
            <a:spLocks noGrp="1" noChangeArrowheads="1"/>
          </p:cNvSpPr>
          <p:nvPr>
            <p:ph type="title"/>
          </p:nvPr>
        </p:nvSpPr>
        <p:spPr>
          <a:xfrm>
            <a:off x="323850" y="129625"/>
            <a:ext cx="8609010" cy="642876"/>
          </a:xfrm>
        </p:spPr>
        <p:txBody>
          <a:bodyPr/>
          <a:lstStyle/>
          <a:p>
            <a:r>
              <a:rPr lang="en-US" altLang="en-US" dirty="0">
                <a:solidFill>
                  <a:schemeClr val="bg1"/>
                </a:solidFill>
              </a:rPr>
              <a:t>Our Heating Funds administered by </a:t>
            </a:r>
            <a:r>
              <a:rPr lang="en-US" altLang="en-US" dirty="0" err="1">
                <a:solidFill>
                  <a:schemeClr val="bg1"/>
                </a:solidFill>
              </a:rPr>
              <a:t>HeartShare</a:t>
            </a:r>
            <a:br>
              <a:rPr lang="en-US" altLang="en-US" sz="1800" dirty="0">
                <a:solidFill>
                  <a:schemeClr val="bg1"/>
                </a:solidFill>
              </a:rPr>
            </a:br>
            <a:r>
              <a:rPr lang="en-US" altLang="en-US" sz="1400" dirty="0">
                <a:solidFill>
                  <a:schemeClr val="bg1"/>
                </a:solidFill>
              </a:rPr>
              <a:t>Care &amp; Share </a:t>
            </a:r>
            <a:r>
              <a:rPr lang="en-US" sz="1400" dirty="0">
                <a:solidFill>
                  <a:schemeClr val="bg1"/>
                </a:solidFill>
              </a:rPr>
              <a:t>– </a:t>
            </a:r>
            <a:r>
              <a:rPr lang="en-US" altLang="en-US" sz="1400" dirty="0">
                <a:solidFill>
                  <a:schemeClr val="bg1"/>
                </a:solidFill>
              </a:rPr>
              <a:t>UNY</a:t>
            </a:r>
            <a:br>
              <a:rPr lang="en-US" sz="1200" dirty="0">
                <a:solidFill>
                  <a:schemeClr val="bg1"/>
                </a:solidFill>
                <a:cs typeface="Arial"/>
              </a:rPr>
            </a:br>
            <a:endParaRPr lang="en-US" altLang="en-US" sz="1350" dirty="0"/>
          </a:p>
        </p:txBody>
      </p:sp>
      <p:sp>
        <p:nvSpPr>
          <p:cNvPr id="6" name="Content Placeholder 2">
            <a:extLst>
              <a:ext uri="{FF2B5EF4-FFF2-40B4-BE49-F238E27FC236}">
                <a16:creationId xmlns:a16="http://schemas.microsoft.com/office/drawing/2014/main" id="{E73FFA86-EACA-4412-91A0-33B75ED7C551}"/>
              </a:ext>
            </a:extLst>
          </p:cNvPr>
          <p:cNvSpPr>
            <a:spLocks noGrp="1"/>
          </p:cNvSpPr>
          <p:nvPr>
            <p:ph sz="half" idx="1"/>
          </p:nvPr>
        </p:nvSpPr>
        <p:spPr>
          <a:xfrm>
            <a:off x="323850" y="1897541"/>
            <a:ext cx="4507137" cy="1656864"/>
          </a:xfrm>
        </p:spPr>
        <p:txBody>
          <a:bodyPr/>
          <a:lstStyle/>
          <a:p>
            <a:pPr>
              <a:spcAft>
                <a:spcPts val="0"/>
              </a:spcAft>
            </a:pPr>
            <a:r>
              <a:rPr lang="en-US" sz="1800" dirty="0">
                <a:solidFill>
                  <a:srgbClr val="00148C"/>
                </a:solidFill>
              </a:rPr>
              <a:t>Care &amp; Share – UNY – </a:t>
            </a:r>
            <a:r>
              <a:rPr lang="en-US" sz="1400" dirty="0">
                <a:solidFill>
                  <a:srgbClr val="00148C"/>
                </a:solidFill>
              </a:rPr>
              <a:t>opens 2/6/2023</a:t>
            </a:r>
          </a:p>
          <a:p>
            <a:pPr>
              <a:spcBef>
                <a:spcPts val="450"/>
              </a:spcBef>
              <a:spcAft>
                <a:spcPts val="0"/>
              </a:spcAft>
            </a:pPr>
            <a:r>
              <a:rPr lang="en-US" sz="1200" dirty="0">
                <a:solidFill>
                  <a:srgbClr val="00148C"/>
                </a:solidFill>
              </a:rPr>
              <a:t>Care &amp; Share</a:t>
            </a:r>
            <a:r>
              <a:rPr lang="en-US" sz="1200" b="0" dirty="0">
                <a:solidFill>
                  <a:srgbClr val="00148C"/>
                </a:solidFill>
              </a:rPr>
              <a:t> </a:t>
            </a:r>
            <a:r>
              <a:rPr lang="en-US" sz="1200" b="0" dirty="0">
                <a:solidFill>
                  <a:schemeClr val="tx1">
                    <a:lumMod val="50000"/>
                  </a:schemeClr>
                </a:solidFill>
              </a:rPr>
              <a:t>is administered by </a:t>
            </a:r>
            <a:r>
              <a:rPr lang="en-US" sz="1200" b="0" dirty="0" err="1">
                <a:solidFill>
                  <a:schemeClr val="tx1">
                    <a:lumMod val="50000"/>
                  </a:schemeClr>
                </a:solidFill>
              </a:rPr>
              <a:t>HeartShare</a:t>
            </a:r>
            <a:r>
              <a:rPr lang="en-US" sz="1200" b="0" dirty="0">
                <a:solidFill>
                  <a:schemeClr val="tx1">
                    <a:lumMod val="50000"/>
                  </a:schemeClr>
                </a:solidFill>
              </a:rPr>
              <a:t> Human Services </a:t>
            </a:r>
            <a:br>
              <a:rPr lang="en-US" sz="1200" b="0" dirty="0">
                <a:solidFill>
                  <a:schemeClr val="tx1">
                    <a:lumMod val="50000"/>
                  </a:schemeClr>
                </a:solidFill>
              </a:rPr>
            </a:br>
            <a:r>
              <a:rPr lang="en-US" sz="1200" b="0" dirty="0">
                <a:solidFill>
                  <a:schemeClr val="tx1">
                    <a:lumMod val="50000"/>
                  </a:schemeClr>
                </a:solidFill>
              </a:rPr>
              <a:t>of New York provides emergency financial assistance </a:t>
            </a:r>
            <a:r>
              <a:rPr lang="en-US" altLang="en-US" sz="1200" b="0" dirty="0">
                <a:solidFill>
                  <a:schemeClr val="tx1">
                    <a:lumMod val="50000"/>
                  </a:schemeClr>
                </a:solidFill>
              </a:rPr>
              <a:t>to income eligible individuals and families who are having difficulty paying their heat related energy bills</a:t>
            </a:r>
            <a:r>
              <a:rPr lang="en-US" sz="1200" b="0" dirty="0">
                <a:solidFill>
                  <a:schemeClr val="tx1">
                    <a:lumMod val="50000"/>
                  </a:schemeClr>
                </a:solidFill>
              </a:rPr>
              <a:t> in National Grid’s Upstate New York service area. The fund historically opens in February and closes when the funds are exhausted - one $200 grant per season.</a:t>
            </a:r>
            <a:endParaRPr lang="en-US" sz="1200" b="0" dirty="0">
              <a:solidFill>
                <a:schemeClr val="tx1">
                  <a:lumMod val="50000"/>
                </a:schemeClr>
              </a:solidFill>
              <a:cs typeface="Arial"/>
            </a:endParaRPr>
          </a:p>
          <a:p>
            <a:endParaRPr lang="en-US" sz="1350" b="0" dirty="0">
              <a:solidFill>
                <a:schemeClr val="tx1">
                  <a:lumMod val="50000"/>
                </a:schemeClr>
              </a:solidFill>
            </a:endParaRPr>
          </a:p>
        </p:txBody>
      </p:sp>
      <p:pic>
        <p:nvPicPr>
          <p:cNvPr id="3" name="Picture 2" descr="Icon&#10;&#10;Description automatically generated with medium confidence">
            <a:extLst>
              <a:ext uri="{FF2B5EF4-FFF2-40B4-BE49-F238E27FC236}">
                <a16:creationId xmlns:a16="http://schemas.microsoft.com/office/drawing/2014/main" id="{802D876F-8060-4F81-A5B1-082CD636E401}"/>
              </a:ext>
            </a:extLst>
          </p:cNvPr>
          <p:cNvPicPr>
            <a:picLocks noChangeAspect="1"/>
          </p:cNvPicPr>
          <p:nvPr/>
        </p:nvPicPr>
        <p:blipFill>
          <a:blip r:embed="rId2"/>
          <a:stretch>
            <a:fillRect/>
          </a:stretch>
        </p:blipFill>
        <p:spPr>
          <a:xfrm>
            <a:off x="1499246" y="3403383"/>
            <a:ext cx="1684122" cy="822027"/>
          </a:xfrm>
          <a:prstGeom prst="rect">
            <a:avLst/>
          </a:prstGeom>
        </p:spPr>
      </p:pic>
      <p:sp>
        <p:nvSpPr>
          <p:cNvPr id="2" name="Rectangle 1">
            <a:extLst>
              <a:ext uri="{FF2B5EF4-FFF2-40B4-BE49-F238E27FC236}">
                <a16:creationId xmlns:a16="http://schemas.microsoft.com/office/drawing/2014/main" id="{0097399D-5E16-4EAB-8BA5-F7BCADC53B7E}"/>
              </a:ext>
            </a:extLst>
          </p:cNvPr>
          <p:cNvSpPr/>
          <p:nvPr/>
        </p:nvSpPr>
        <p:spPr bwMode="auto">
          <a:xfrm>
            <a:off x="258097" y="4719484"/>
            <a:ext cx="1047135" cy="289955"/>
          </a:xfrm>
          <a:prstGeom prst="rect">
            <a:avLst/>
          </a:prstGeom>
          <a:solidFill>
            <a:schemeClr val="bg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5" name="TextBox 4">
            <a:extLst>
              <a:ext uri="{FF2B5EF4-FFF2-40B4-BE49-F238E27FC236}">
                <a16:creationId xmlns:a16="http://schemas.microsoft.com/office/drawing/2014/main" id="{8D1DC94D-71A4-490D-9684-4E51D8EEA851}"/>
              </a:ext>
            </a:extLst>
          </p:cNvPr>
          <p:cNvSpPr txBox="1"/>
          <p:nvPr/>
        </p:nvSpPr>
        <p:spPr bwMode="auto">
          <a:xfrm>
            <a:off x="5157273" y="1234928"/>
            <a:ext cx="3775587" cy="398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nSpc>
                <a:spcPct val="90000"/>
              </a:lnSpc>
              <a:spcBef>
                <a:spcPts val="450"/>
              </a:spcBef>
              <a:spcAft>
                <a:spcPts val="450"/>
              </a:spcAft>
            </a:pPr>
            <a:r>
              <a:rPr lang="en-US" altLang="en-US" sz="1050" i="1" dirty="0">
                <a:solidFill>
                  <a:srgbClr val="00148C"/>
                </a:solidFill>
              </a:rPr>
              <a:t>Eligibility Criteria</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Be a National Grid customer. This means the person applying for a Care &amp; Share grant must have an active National Grid account in their name.</a:t>
            </a:r>
            <a:endParaRPr lang="en-US" altLang="en-US" sz="1050" b="0" dirty="0">
              <a:solidFill>
                <a:schemeClr val="tx1">
                  <a:lumMod val="50000"/>
                </a:schemeClr>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The household must meet the income guidelines of the Home Energy Assistance Program (HEAP). The customer </a:t>
            </a:r>
            <a:r>
              <a:rPr lang="en-US" altLang="en-US" sz="1050" dirty="0">
                <a:solidFill>
                  <a:schemeClr val="tx1">
                    <a:lumMod val="50000"/>
                  </a:schemeClr>
                </a:solidFill>
              </a:rPr>
              <a:t>MUST</a:t>
            </a:r>
            <a:r>
              <a:rPr lang="en-US" altLang="en-US" sz="1050" b="0" dirty="0">
                <a:solidFill>
                  <a:schemeClr val="tx1">
                    <a:lumMod val="50000"/>
                  </a:schemeClr>
                </a:solidFill>
              </a:rPr>
              <a:t> have exhausted all HEAP assistance that is available at the time of application, before a Care &amp; Share fund application can be accepted and/or considered.</a:t>
            </a:r>
            <a:endParaRPr lang="en-US" altLang="en-US" sz="1050" b="0" dirty="0">
              <a:solidFill>
                <a:schemeClr val="tx1">
                  <a:lumMod val="50000"/>
                </a:schemeClr>
              </a:solidFill>
              <a:cs typeface="Arial"/>
            </a:endParaRPr>
          </a:p>
          <a:p>
            <a:pPr>
              <a:lnSpc>
                <a:spcPct val="90000"/>
              </a:lnSpc>
              <a:spcBef>
                <a:spcPts val="600"/>
              </a:spcBef>
              <a:spcAft>
                <a:spcPts val="450"/>
              </a:spcAft>
              <a:buClr>
                <a:srgbClr val="00148C"/>
              </a:buClr>
            </a:pPr>
            <a:r>
              <a:rPr lang="en-US" altLang="en-US" sz="1050" i="1" dirty="0">
                <a:solidFill>
                  <a:srgbClr val="00148C"/>
                </a:solidFill>
              </a:rPr>
              <a:t>Points to Remember</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Care &amp; Share fund grants cannot be used to restore </a:t>
            </a:r>
            <a:br>
              <a:rPr lang="en-US" altLang="en-US" sz="1050" b="0" dirty="0">
                <a:solidFill>
                  <a:schemeClr val="tx1">
                    <a:lumMod val="50000"/>
                  </a:schemeClr>
                </a:solidFill>
              </a:rPr>
            </a:br>
            <a:r>
              <a:rPr lang="en-US" altLang="en-US" sz="1050" b="0" dirty="0">
                <a:solidFill>
                  <a:schemeClr val="tx1">
                    <a:lumMod val="50000"/>
                  </a:schemeClr>
                </a:solidFill>
              </a:rPr>
              <a:t>service for a customer whose service is shut off for </a:t>
            </a:r>
            <a:br>
              <a:rPr lang="en-US" altLang="en-US" sz="1050" b="0" dirty="0">
                <a:solidFill>
                  <a:schemeClr val="tx1">
                    <a:lumMod val="50000"/>
                  </a:schemeClr>
                </a:solidFill>
              </a:rPr>
            </a:br>
            <a:r>
              <a:rPr lang="en-US" altLang="en-US" sz="1050" b="0" dirty="0">
                <a:solidFill>
                  <a:schemeClr val="tx1">
                    <a:lumMod val="50000"/>
                  </a:schemeClr>
                </a:solidFill>
              </a:rPr>
              <a:t>non-payment at National Grid.</a:t>
            </a:r>
            <a:endParaRPr lang="en-US" altLang="en-US" sz="1050" b="0" dirty="0">
              <a:solidFill>
                <a:schemeClr val="tx1">
                  <a:lumMod val="50000"/>
                </a:schemeClr>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Care &amp; Share fund grants cannot be used to assist customers in obtaining service with National Grid</a:t>
            </a:r>
            <a:r>
              <a:rPr lang="en-US" altLang="en-US" sz="1050" b="0" dirty="0"/>
              <a:t>.</a:t>
            </a:r>
            <a:endParaRPr lang="en-US" altLang="en-US" sz="1050" b="0" dirty="0">
              <a:cs typeface="Arial"/>
            </a:endParaRPr>
          </a:p>
          <a:p>
            <a:pPr marL="214313" indent="-214313">
              <a:lnSpc>
                <a:spcPct val="90000"/>
              </a:lnSpc>
              <a:buClr>
                <a:srgbClr val="00148C"/>
              </a:buClr>
              <a:buFont typeface="Arial" panose="020B0604020202020204" pitchFamily="34" charset="0"/>
              <a:buChar char="•"/>
            </a:pPr>
            <a:r>
              <a:rPr lang="en-US" sz="1050" b="0" dirty="0">
                <a:solidFill>
                  <a:schemeClr val="tx1">
                    <a:lumMod val="50000"/>
                  </a:schemeClr>
                </a:solidFill>
              </a:rPr>
              <a:t>The program is fuel blind – the grant can be used for </a:t>
            </a:r>
            <a:br>
              <a:rPr lang="en-US" sz="1050" b="0" dirty="0">
                <a:solidFill>
                  <a:schemeClr val="tx1">
                    <a:lumMod val="50000"/>
                  </a:schemeClr>
                </a:solidFill>
              </a:rPr>
            </a:br>
            <a:r>
              <a:rPr lang="en-US" sz="1050" b="0" dirty="0">
                <a:solidFill>
                  <a:schemeClr val="tx1">
                    <a:lumMod val="50000"/>
                  </a:schemeClr>
                </a:solidFill>
              </a:rPr>
              <a:t>a National Grid customer’s heating bill.</a:t>
            </a:r>
          </a:p>
          <a:p>
            <a:pPr>
              <a:spcAft>
                <a:spcPts val="0"/>
              </a:spcAft>
            </a:pPr>
            <a:r>
              <a:rPr lang="en-US" sz="1050" dirty="0">
                <a:solidFill>
                  <a:srgbClr val="00148C"/>
                </a:solidFill>
              </a:rPr>
              <a:t>For more information visit online at:</a:t>
            </a:r>
            <a:endParaRPr lang="en-US" sz="1050" dirty="0">
              <a:solidFill>
                <a:srgbClr val="00148C"/>
              </a:solidFill>
              <a:cs typeface="Arial"/>
            </a:endParaRPr>
          </a:p>
          <a:p>
            <a:pPr>
              <a:spcAft>
                <a:spcPts val="0"/>
              </a:spcAft>
            </a:pPr>
            <a:r>
              <a:rPr lang="en-US" sz="1050" dirty="0" err="1">
                <a:solidFill>
                  <a:srgbClr val="00148C"/>
                </a:solidFill>
                <a:hlinkClick r:id="rId3">
                  <a:extLst>
                    <a:ext uri="{A12FA001-AC4F-418D-AE19-62706E023703}">
                      <ahyp:hlinkClr xmlns:ahyp="http://schemas.microsoft.com/office/drawing/2018/hyperlinkcolor" val="tx"/>
                    </a:ext>
                  </a:extLst>
                </a:hlinkClick>
              </a:rPr>
              <a:t>HeartShare</a:t>
            </a:r>
            <a:r>
              <a:rPr lang="en-US" sz="1050" dirty="0">
                <a:solidFill>
                  <a:srgbClr val="00148C"/>
                </a:solidFill>
                <a:hlinkClick r:id="rId3">
                  <a:extLst>
                    <a:ext uri="{A12FA001-AC4F-418D-AE19-62706E023703}">
                      <ahyp:hlinkClr xmlns:ahyp="http://schemas.microsoft.com/office/drawing/2018/hyperlinkcolor" val="tx"/>
                    </a:ext>
                  </a:extLst>
                </a:hlinkClick>
              </a:rPr>
              <a:t> Human Services of New York | Energy Assistance &amp; Community Development</a:t>
            </a:r>
            <a:endParaRPr lang="en-US" sz="1050" dirty="0">
              <a:solidFill>
                <a:srgbClr val="00148C"/>
              </a:solidFill>
            </a:endParaRPr>
          </a:p>
          <a:p>
            <a:pPr>
              <a:spcAft>
                <a:spcPts val="0"/>
              </a:spcAft>
            </a:pPr>
            <a:r>
              <a:rPr lang="en-US" sz="1050" dirty="0">
                <a:solidFill>
                  <a:srgbClr val="00148C"/>
                </a:solidFill>
              </a:rPr>
              <a:t>or call Care &amp; Share (855) 852-2736</a:t>
            </a:r>
            <a:endParaRPr lang="en-US" sz="1050" dirty="0">
              <a:solidFill>
                <a:srgbClr val="00148C"/>
              </a:solidFill>
              <a:cs typeface="Arial"/>
            </a:endParaRPr>
          </a:p>
          <a:p>
            <a:pPr algn="l">
              <a:spcAft>
                <a:spcPts val="600"/>
              </a:spcAft>
              <a:buClr>
                <a:schemeClr val="tx1"/>
              </a:buClr>
            </a:pPr>
            <a:endParaRPr lang="en-US" sz="1800" b="0" kern="0" dirty="0" err="1">
              <a:solidFill>
                <a:schemeClr val="tx1"/>
              </a:solidFill>
              <a:latin typeface="+mn-lt"/>
              <a:ea typeface="+mn-ea"/>
            </a:endParaRPr>
          </a:p>
        </p:txBody>
      </p:sp>
      <p:pic>
        <p:nvPicPr>
          <p:cNvPr id="10" name="Picture 9" descr="Logo, company name&#10;&#10;Description automatically generated">
            <a:extLst>
              <a:ext uri="{FF2B5EF4-FFF2-40B4-BE49-F238E27FC236}">
                <a16:creationId xmlns:a16="http://schemas.microsoft.com/office/drawing/2014/main" id="{64A170D2-4112-4E1C-9509-B716F51EF37E}"/>
              </a:ext>
            </a:extLst>
          </p:cNvPr>
          <p:cNvPicPr>
            <a:picLocks noChangeAspect="1"/>
          </p:cNvPicPr>
          <p:nvPr/>
        </p:nvPicPr>
        <p:blipFill>
          <a:blip r:embed="rId4"/>
          <a:stretch>
            <a:fillRect/>
          </a:stretch>
        </p:blipFill>
        <p:spPr>
          <a:xfrm>
            <a:off x="323850" y="1054510"/>
            <a:ext cx="1534447" cy="298302"/>
          </a:xfrm>
          <a:prstGeom prst="rect">
            <a:avLst/>
          </a:prstGeom>
        </p:spPr>
      </p:pic>
    </p:spTree>
    <p:extLst>
      <p:ext uri="{BB962C8B-B14F-4D97-AF65-F5344CB8AC3E}">
        <p14:creationId xmlns:p14="http://schemas.microsoft.com/office/powerpoint/2010/main" val="315906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9DB37B-7345-4AC6-BA8D-65258DBBEF74}"/>
              </a:ext>
            </a:extLst>
          </p:cNvPr>
          <p:cNvSpPr/>
          <p:nvPr/>
        </p:nvSpPr>
        <p:spPr bwMode="auto">
          <a:xfrm>
            <a:off x="4903839" y="852602"/>
            <a:ext cx="4240161" cy="4290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9" name="Rectangle 8">
            <a:extLst>
              <a:ext uri="{FF2B5EF4-FFF2-40B4-BE49-F238E27FC236}">
                <a16:creationId xmlns:a16="http://schemas.microsoft.com/office/drawing/2014/main" id="{D2076DF2-8CAA-4F58-9963-55EF57F76598}"/>
              </a:ext>
            </a:extLst>
          </p:cNvPr>
          <p:cNvSpPr/>
          <p:nvPr/>
        </p:nvSpPr>
        <p:spPr bwMode="auto">
          <a:xfrm>
            <a:off x="0" y="66"/>
            <a:ext cx="9144000" cy="852536"/>
          </a:xfrm>
          <a:prstGeom prst="rect">
            <a:avLst/>
          </a:prstGeom>
          <a:solidFill>
            <a:srgbClr val="00148C"/>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spcAft>
                <a:spcPts val="338"/>
              </a:spcAft>
            </a:pPr>
            <a:endParaRPr lang="en-US" sz="1350" err="1">
              <a:solidFill>
                <a:schemeClr val="bg1"/>
              </a:solidFill>
              <a:cs typeface="Arial"/>
            </a:endParaRPr>
          </a:p>
        </p:txBody>
      </p:sp>
      <p:sp>
        <p:nvSpPr>
          <p:cNvPr id="19459" name="Rectangle 4">
            <a:extLst>
              <a:ext uri="{FF2B5EF4-FFF2-40B4-BE49-F238E27FC236}">
                <a16:creationId xmlns:a16="http://schemas.microsoft.com/office/drawing/2014/main" id="{8EB5A3B7-E7C5-4724-A344-01C0C73C898A}"/>
              </a:ext>
            </a:extLst>
          </p:cNvPr>
          <p:cNvSpPr>
            <a:spLocks noGrp="1" noChangeArrowheads="1"/>
          </p:cNvSpPr>
          <p:nvPr>
            <p:ph type="title"/>
          </p:nvPr>
        </p:nvSpPr>
        <p:spPr>
          <a:xfrm>
            <a:off x="323850" y="120733"/>
            <a:ext cx="7040880" cy="741800"/>
          </a:xfrm>
        </p:spPr>
        <p:txBody>
          <a:bodyPr/>
          <a:lstStyle/>
          <a:p>
            <a:r>
              <a:rPr lang="en-US" altLang="en-US" dirty="0">
                <a:solidFill>
                  <a:schemeClr val="bg1"/>
                </a:solidFill>
              </a:rPr>
              <a:t>Our Heating Funds administered by </a:t>
            </a:r>
            <a:r>
              <a:rPr lang="en-US" altLang="en-US" dirty="0" err="1">
                <a:solidFill>
                  <a:schemeClr val="bg1"/>
                </a:solidFill>
              </a:rPr>
              <a:t>HeartShare</a:t>
            </a:r>
            <a:br>
              <a:rPr lang="en-US" altLang="en-US" sz="1800" dirty="0">
                <a:solidFill>
                  <a:schemeClr val="bg1"/>
                </a:solidFill>
              </a:rPr>
            </a:br>
            <a:r>
              <a:rPr lang="en-US" sz="1400" dirty="0">
                <a:solidFill>
                  <a:schemeClr val="bg1"/>
                </a:solidFill>
              </a:rPr>
              <a:t>Neighborhood Heating Fund – New York City</a:t>
            </a:r>
            <a:br>
              <a:rPr lang="en-US" sz="1200" dirty="0">
                <a:solidFill>
                  <a:schemeClr val="bg1"/>
                </a:solidFill>
                <a:cs typeface="Arial"/>
              </a:rPr>
            </a:br>
            <a:endParaRPr lang="en-US" altLang="en-US" sz="1350" dirty="0"/>
          </a:p>
        </p:txBody>
      </p:sp>
      <p:sp>
        <p:nvSpPr>
          <p:cNvPr id="10" name="Content Placeholder 2">
            <a:extLst>
              <a:ext uri="{FF2B5EF4-FFF2-40B4-BE49-F238E27FC236}">
                <a16:creationId xmlns:a16="http://schemas.microsoft.com/office/drawing/2014/main" id="{EA164F2D-FFAF-4C96-A61C-73426676CC64}"/>
              </a:ext>
            </a:extLst>
          </p:cNvPr>
          <p:cNvSpPr>
            <a:spLocks noGrp="1"/>
          </p:cNvSpPr>
          <p:nvPr>
            <p:ph sz="half" idx="1"/>
          </p:nvPr>
        </p:nvSpPr>
        <p:spPr>
          <a:xfrm>
            <a:off x="323850" y="1808821"/>
            <a:ext cx="4366137" cy="2149306"/>
          </a:xfrm>
        </p:spPr>
        <p:txBody>
          <a:bodyPr/>
          <a:lstStyle/>
          <a:p>
            <a:pPr>
              <a:spcAft>
                <a:spcPts val="0"/>
              </a:spcAft>
            </a:pPr>
            <a:r>
              <a:rPr lang="en-US" sz="1800" dirty="0">
                <a:solidFill>
                  <a:srgbClr val="00148C"/>
                </a:solidFill>
              </a:rPr>
              <a:t>Neighborhood Heating Fund – NYC</a:t>
            </a:r>
            <a:r>
              <a:rPr lang="en-US" sz="2400" dirty="0">
                <a:solidFill>
                  <a:srgbClr val="00148C"/>
                </a:solidFill>
              </a:rPr>
              <a:t> </a:t>
            </a:r>
            <a:r>
              <a:rPr lang="en-US" sz="1800" dirty="0">
                <a:solidFill>
                  <a:srgbClr val="00148C"/>
                </a:solidFill>
              </a:rPr>
              <a:t>–</a:t>
            </a:r>
            <a:r>
              <a:rPr lang="en-US" sz="2400" dirty="0">
                <a:solidFill>
                  <a:srgbClr val="00148C"/>
                </a:solidFill>
              </a:rPr>
              <a:t>  </a:t>
            </a:r>
            <a:r>
              <a:rPr lang="en-US" sz="1400" dirty="0">
                <a:solidFill>
                  <a:srgbClr val="00148C"/>
                </a:solidFill>
              </a:rPr>
              <a:t>opens 2/6/2023</a:t>
            </a:r>
            <a:endParaRPr lang="en-US" sz="1400" b="0" dirty="0">
              <a:solidFill>
                <a:srgbClr val="00148C"/>
              </a:solidFill>
            </a:endParaRPr>
          </a:p>
          <a:p>
            <a:pPr>
              <a:spcBef>
                <a:spcPts val="450"/>
              </a:spcBef>
              <a:spcAft>
                <a:spcPts val="0"/>
              </a:spcAft>
            </a:pPr>
            <a:r>
              <a:rPr lang="en-US" sz="1200" b="0" dirty="0">
                <a:solidFill>
                  <a:schemeClr val="tx1">
                    <a:lumMod val="50000"/>
                  </a:schemeClr>
                </a:solidFill>
              </a:rPr>
              <a:t>The </a:t>
            </a:r>
            <a:r>
              <a:rPr lang="en-US" sz="1200" dirty="0">
                <a:solidFill>
                  <a:srgbClr val="00148C"/>
                </a:solidFill>
              </a:rPr>
              <a:t>Neighborhood Heating Fund</a:t>
            </a:r>
            <a:r>
              <a:rPr lang="en-US" sz="1200" b="0" dirty="0">
                <a:solidFill>
                  <a:schemeClr val="tx1">
                    <a:lumMod val="50000"/>
                  </a:schemeClr>
                </a:solidFill>
              </a:rPr>
              <a:t>, is also administered </a:t>
            </a:r>
            <a:br>
              <a:rPr lang="en-US" sz="1200" b="0" dirty="0">
                <a:solidFill>
                  <a:schemeClr val="tx1">
                    <a:lumMod val="50000"/>
                  </a:schemeClr>
                </a:solidFill>
              </a:rPr>
            </a:br>
            <a:r>
              <a:rPr lang="en-US" sz="1200" b="0" dirty="0">
                <a:solidFill>
                  <a:schemeClr val="tx1">
                    <a:lumMod val="50000"/>
                  </a:schemeClr>
                </a:solidFill>
              </a:rPr>
              <a:t>by </a:t>
            </a:r>
            <a:r>
              <a:rPr lang="en-US" sz="1200" b="0" dirty="0" err="1">
                <a:solidFill>
                  <a:schemeClr val="tx1">
                    <a:lumMod val="50000"/>
                  </a:schemeClr>
                </a:solidFill>
              </a:rPr>
              <a:t>HeartShare</a:t>
            </a:r>
            <a:r>
              <a:rPr lang="en-US" sz="1200" b="0" dirty="0">
                <a:solidFill>
                  <a:schemeClr val="tx1">
                    <a:lumMod val="50000"/>
                  </a:schemeClr>
                </a:solidFill>
              </a:rPr>
              <a:t> Human Services of New York and provides emergency financial assistance </a:t>
            </a:r>
            <a:r>
              <a:rPr lang="en-US" altLang="en-US" sz="1200" b="0" dirty="0">
                <a:solidFill>
                  <a:schemeClr val="tx1">
                    <a:lumMod val="50000"/>
                  </a:schemeClr>
                </a:solidFill>
              </a:rPr>
              <a:t>to income eligible individuals and families who are having difficulty paying their heat related energy bills</a:t>
            </a:r>
            <a:r>
              <a:rPr lang="en-US" sz="1200" b="0" dirty="0">
                <a:solidFill>
                  <a:schemeClr val="tx1">
                    <a:lumMod val="50000"/>
                  </a:schemeClr>
                </a:solidFill>
              </a:rPr>
              <a:t> in National Grid’s New York Metro service area. </a:t>
            </a:r>
            <a:br>
              <a:rPr lang="en-US" sz="1200" b="0" dirty="0">
                <a:solidFill>
                  <a:schemeClr val="tx1">
                    <a:lumMod val="50000"/>
                  </a:schemeClr>
                </a:solidFill>
              </a:rPr>
            </a:br>
            <a:r>
              <a:rPr lang="en-US" sz="1200" b="0" dirty="0">
                <a:solidFill>
                  <a:schemeClr val="tx1">
                    <a:lumMod val="50000"/>
                  </a:schemeClr>
                </a:solidFill>
              </a:rPr>
              <a:t>The fund historically opens in February and closes when the funds are exhausted – one $200 grant per season. </a:t>
            </a:r>
            <a:endParaRPr lang="en-US" sz="1200" b="0" dirty="0">
              <a:solidFill>
                <a:schemeClr val="tx1">
                  <a:lumMod val="50000"/>
                </a:schemeClr>
              </a:solidFill>
              <a:cs typeface="Arial"/>
            </a:endParaRPr>
          </a:p>
          <a:p>
            <a:endParaRPr lang="en-US" sz="1350" b="0" dirty="0">
              <a:solidFill>
                <a:schemeClr val="tx1">
                  <a:lumMod val="50000"/>
                </a:schemeClr>
              </a:solidFill>
            </a:endParaRPr>
          </a:p>
        </p:txBody>
      </p:sp>
      <p:pic>
        <p:nvPicPr>
          <p:cNvPr id="5" name="Picture 4" descr="Icon&#10;&#10;Description automatically generated">
            <a:extLst>
              <a:ext uri="{FF2B5EF4-FFF2-40B4-BE49-F238E27FC236}">
                <a16:creationId xmlns:a16="http://schemas.microsoft.com/office/drawing/2014/main" id="{3D88AFC4-933C-4A37-BC10-5C8ECF713B0A}"/>
              </a:ext>
            </a:extLst>
          </p:cNvPr>
          <p:cNvPicPr>
            <a:picLocks noChangeAspect="1"/>
          </p:cNvPicPr>
          <p:nvPr/>
        </p:nvPicPr>
        <p:blipFill>
          <a:blip r:embed="rId3"/>
          <a:stretch>
            <a:fillRect/>
          </a:stretch>
        </p:blipFill>
        <p:spPr>
          <a:xfrm>
            <a:off x="1777180" y="3813176"/>
            <a:ext cx="988142" cy="682080"/>
          </a:xfrm>
          <a:prstGeom prst="rect">
            <a:avLst/>
          </a:prstGeom>
        </p:spPr>
      </p:pic>
      <p:sp>
        <p:nvSpPr>
          <p:cNvPr id="2" name="TextBox 1">
            <a:extLst>
              <a:ext uri="{FF2B5EF4-FFF2-40B4-BE49-F238E27FC236}">
                <a16:creationId xmlns:a16="http://schemas.microsoft.com/office/drawing/2014/main" id="{3B775B51-D1AA-4E07-8839-473346B13B24}"/>
              </a:ext>
            </a:extLst>
          </p:cNvPr>
          <p:cNvSpPr txBox="1"/>
          <p:nvPr/>
        </p:nvSpPr>
        <p:spPr bwMode="auto">
          <a:xfrm>
            <a:off x="5220929" y="1095409"/>
            <a:ext cx="3686325" cy="407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nSpc>
                <a:spcPct val="90000"/>
              </a:lnSpc>
              <a:spcBef>
                <a:spcPts val="450"/>
              </a:spcBef>
              <a:spcAft>
                <a:spcPts val="450"/>
              </a:spcAft>
              <a:buClr>
                <a:srgbClr val="00148C"/>
              </a:buClr>
            </a:pPr>
            <a:r>
              <a:rPr lang="en-US" altLang="en-US" sz="1050" i="1" dirty="0">
                <a:solidFill>
                  <a:srgbClr val="00148C"/>
                </a:solidFill>
              </a:rPr>
              <a:t>Eligibility Criteria</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Be a National Grid customer. This means the person applying for a Neighborhood Heating Fund grant must have an active National Grid account in their name.</a:t>
            </a:r>
            <a:endParaRPr lang="en-US" altLang="en-US" sz="1050" b="0" dirty="0">
              <a:solidFill>
                <a:schemeClr val="tx1">
                  <a:lumMod val="50000"/>
                </a:schemeClr>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The household must meet the income guidelines of the Home Energy Assistance Program (HEAP). The customer must have exhausted all HEAP assistance that is available at the time of application, before a Neighborhood Heating Fund application is accepted and/or considered.</a:t>
            </a:r>
            <a:endParaRPr lang="en-US" altLang="en-US" sz="1050" b="0" dirty="0">
              <a:solidFill>
                <a:schemeClr val="tx1">
                  <a:lumMod val="50000"/>
                </a:schemeClr>
              </a:solidFill>
              <a:cs typeface="Arial"/>
            </a:endParaRPr>
          </a:p>
          <a:p>
            <a:pPr>
              <a:lnSpc>
                <a:spcPct val="90000"/>
              </a:lnSpc>
              <a:spcAft>
                <a:spcPts val="450"/>
              </a:spcAft>
              <a:buClr>
                <a:srgbClr val="00148C"/>
              </a:buClr>
            </a:pPr>
            <a:r>
              <a:rPr lang="en-US" altLang="en-US" sz="1050" i="1" dirty="0">
                <a:solidFill>
                  <a:srgbClr val="00148C"/>
                </a:solidFill>
              </a:rPr>
              <a:t>Points to Remember</a:t>
            </a:r>
            <a:endParaRPr lang="en-US" altLang="en-US" sz="1050" i="1" dirty="0">
              <a:solidFill>
                <a:srgbClr val="00148C"/>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Neighborhood Heating Fund grants cannot be used to restore service for a customer whose service is shut off </a:t>
            </a:r>
            <a:br>
              <a:rPr lang="en-US" altLang="en-US" sz="1050" b="0" dirty="0">
                <a:solidFill>
                  <a:schemeClr val="tx1">
                    <a:lumMod val="50000"/>
                  </a:schemeClr>
                </a:solidFill>
              </a:rPr>
            </a:br>
            <a:r>
              <a:rPr lang="en-US" altLang="en-US" sz="1050" b="0" dirty="0">
                <a:solidFill>
                  <a:schemeClr val="tx1">
                    <a:lumMod val="50000"/>
                  </a:schemeClr>
                </a:solidFill>
              </a:rPr>
              <a:t>for non-payment at National Grid.</a:t>
            </a: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Customers can receive one grant per program year/season.</a:t>
            </a:r>
            <a:endParaRPr lang="en-US" altLang="en-US" sz="1050" b="0" dirty="0">
              <a:solidFill>
                <a:schemeClr val="tx1">
                  <a:lumMod val="50000"/>
                </a:schemeClr>
              </a:solidFill>
              <a:cs typeface="Arial"/>
            </a:endParaRPr>
          </a:p>
          <a:p>
            <a:pPr marL="214313" indent="-214313">
              <a:lnSpc>
                <a:spcPct val="90000"/>
              </a:lnSpc>
              <a:buClr>
                <a:srgbClr val="00148C"/>
              </a:buClr>
              <a:buFont typeface="Arial" panose="020B0604020202020204" pitchFamily="34" charset="0"/>
              <a:buChar char="•"/>
            </a:pPr>
            <a:r>
              <a:rPr lang="en-US" altLang="en-US" sz="1050" b="0" dirty="0">
                <a:solidFill>
                  <a:schemeClr val="tx1">
                    <a:lumMod val="50000"/>
                  </a:schemeClr>
                </a:solidFill>
              </a:rPr>
              <a:t>Neighborhood Heating Fund grants cannot be used to assist customers in obtaining service with National Grid</a:t>
            </a:r>
            <a:r>
              <a:rPr lang="en-US" altLang="en-US" sz="1050" b="0" dirty="0"/>
              <a:t>. </a:t>
            </a:r>
            <a:endParaRPr lang="en-US" sz="1050" b="0" dirty="0">
              <a:solidFill>
                <a:schemeClr val="tx1">
                  <a:lumMod val="50000"/>
                </a:schemeClr>
              </a:solidFill>
            </a:endParaRPr>
          </a:p>
          <a:p>
            <a:pPr>
              <a:spcAft>
                <a:spcPts val="0"/>
              </a:spcAft>
              <a:buClr>
                <a:srgbClr val="00148C"/>
              </a:buClr>
            </a:pPr>
            <a:r>
              <a:rPr lang="en-US" sz="1050" dirty="0">
                <a:solidFill>
                  <a:srgbClr val="00148C"/>
                </a:solidFill>
              </a:rPr>
              <a:t>For more information visit online at:</a:t>
            </a:r>
            <a:endParaRPr lang="en-US" sz="1050" dirty="0">
              <a:solidFill>
                <a:srgbClr val="00148C"/>
              </a:solidFill>
              <a:cs typeface="Arial"/>
            </a:endParaRPr>
          </a:p>
          <a:p>
            <a:pPr>
              <a:spcAft>
                <a:spcPts val="0"/>
              </a:spcAft>
              <a:buClr>
                <a:srgbClr val="00148C"/>
              </a:buClr>
            </a:pPr>
            <a:r>
              <a:rPr lang="en-US" sz="1050" dirty="0" err="1">
                <a:solidFill>
                  <a:srgbClr val="00148C"/>
                </a:solidFill>
                <a:hlinkClick r:id="rId4">
                  <a:extLst>
                    <a:ext uri="{A12FA001-AC4F-418D-AE19-62706E023703}">
                      <ahyp:hlinkClr xmlns:ahyp="http://schemas.microsoft.com/office/drawing/2018/hyperlinkcolor" val="tx"/>
                    </a:ext>
                  </a:extLst>
                </a:hlinkClick>
              </a:rPr>
              <a:t>HeartShare</a:t>
            </a:r>
            <a:r>
              <a:rPr lang="en-US" sz="1050" dirty="0">
                <a:solidFill>
                  <a:srgbClr val="00148C"/>
                </a:solidFill>
                <a:hlinkClick r:id="rId4">
                  <a:extLst>
                    <a:ext uri="{A12FA001-AC4F-418D-AE19-62706E023703}">
                      <ahyp:hlinkClr xmlns:ahyp="http://schemas.microsoft.com/office/drawing/2018/hyperlinkcolor" val="tx"/>
                    </a:ext>
                  </a:extLst>
                </a:hlinkClick>
              </a:rPr>
              <a:t> Human Services of New York | Energy Assistance &amp; Community Development</a:t>
            </a:r>
            <a:r>
              <a:rPr lang="en-US" sz="1050" dirty="0">
                <a:solidFill>
                  <a:srgbClr val="00148C"/>
                </a:solidFill>
              </a:rPr>
              <a:t> or </a:t>
            </a:r>
            <a:r>
              <a:rPr lang="en-US" altLang="en-US" sz="1050" dirty="0">
                <a:solidFill>
                  <a:srgbClr val="00148C"/>
                </a:solidFill>
              </a:rPr>
              <a:t>call </a:t>
            </a:r>
            <a:br>
              <a:rPr lang="en-US" altLang="en-US" sz="1050" dirty="0">
                <a:solidFill>
                  <a:srgbClr val="00148C"/>
                </a:solidFill>
              </a:rPr>
            </a:br>
            <a:r>
              <a:rPr lang="en-US" altLang="en-US" sz="1050" dirty="0">
                <a:solidFill>
                  <a:srgbClr val="00148C"/>
                </a:solidFill>
              </a:rPr>
              <a:t>(718) 422-4207. Y</a:t>
            </a:r>
            <a:r>
              <a:rPr lang="en-US" sz="1050" dirty="0">
                <a:solidFill>
                  <a:srgbClr val="00148C"/>
                </a:solidFill>
              </a:rPr>
              <a:t>ou may also send an email to </a:t>
            </a:r>
            <a:r>
              <a:rPr lang="en-US" sz="1050" u="sng" dirty="0">
                <a:solidFill>
                  <a:srgbClr val="00148C"/>
                </a:solidFill>
                <a:hlinkClick r:id="rId5">
                  <a:extLst>
                    <a:ext uri="{A12FA001-AC4F-418D-AE19-62706E023703}">
                      <ahyp:hlinkClr xmlns:ahyp="http://schemas.microsoft.com/office/drawing/2018/hyperlinkcolor" val="tx"/>
                    </a:ext>
                  </a:extLst>
                </a:hlinkClick>
              </a:rPr>
              <a:t>heartshareenergy1@heartshare.org</a:t>
            </a:r>
            <a:endParaRPr lang="en-US" sz="1050" dirty="0">
              <a:solidFill>
                <a:srgbClr val="00148C"/>
              </a:solidFill>
            </a:endParaRPr>
          </a:p>
          <a:p>
            <a:pPr algn="l">
              <a:spcAft>
                <a:spcPts val="600"/>
              </a:spcAft>
              <a:buClr>
                <a:schemeClr val="tx1"/>
              </a:buClr>
            </a:pPr>
            <a:endParaRPr lang="en-US" sz="1800" b="0" kern="0" dirty="0" err="1">
              <a:solidFill>
                <a:schemeClr val="tx1"/>
              </a:solidFill>
              <a:latin typeface="+mn-lt"/>
              <a:ea typeface="+mn-ea"/>
            </a:endParaRPr>
          </a:p>
        </p:txBody>
      </p:sp>
      <p:sp>
        <p:nvSpPr>
          <p:cNvPr id="6" name="Rectangle 5">
            <a:extLst>
              <a:ext uri="{FF2B5EF4-FFF2-40B4-BE49-F238E27FC236}">
                <a16:creationId xmlns:a16="http://schemas.microsoft.com/office/drawing/2014/main" id="{132AA27F-7EB7-450C-8AE1-008E3534129C}"/>
              </a:ext>
            </a:extLst>
          </p:cNvPr>
          <p:cNvSpPr/>
          <p:nvPr/>
        </p:nvSpPr>
        <p:spPr bwMode="auto">
          <a:xfrm>
            <a:off x="199103" y="4682613"/>
            <a:ext cx="1356852" cy="280219"/>
          </a:xfrm>
          <a:prstGeom prst="rect">
            <a:avLst/>
          </a:prstGeom>
          <a:solidFill>
            <a:schemeClr val="bg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pic>
        <p:nvPicPr>
          <p:cNvPr id="12" name="Picture 11" descr="Logo, company name&#10;&#10;Description automatically generated">
            <a:extLst>
              <a:ext uri="{FF2B5EF4-FFF2-40B4-BE49-F238E27FC236}">
                <a16:creationId xmlns:a16="http://schemas.microsoft.com/office/drawing/2014/main" id="{CE99AB62-A842-48CA-91F9-56D08803ECF7}"/>
              </a:ext>
            </a:extLst>
          </p:cNvPr>
          <p:cNvPicPr>
            <a:picLocks noChangeAspect="1"/>
          </p:cNvPicPr>
          <p:nvPr/>
        </p:nvPicPr>
        <p:blipFill>
          <a:blip r:embed="rId6"/>
          <a:stretch>
            <a:fillRect/>
          </a:stretch>
        </p:blipFill>
        <p:spPr>
          <a:xfrm>
            <a:off x="323850" y="1054510"/>
            <a:ext cx="1534447" cy="298302"/>
          </a:xfrm>
          <a:prstGeom prst="rect">
            <a:avLst/>
          </a:prstGeom>
        </p:spPr>
      </p:pic>
    </p:spTree>
    <p:extLst>
      <p:ext uri="{BB962C8B-B14F-4D97-AF65-F5344CB8AC3E}">
        <p14:creationId xmlns:p14="http://schemas.microsoft.com/office/powerpoint/2010/main" val="147596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A1EC3-0F81-4B59-91C6-BDAC59345E72}"/>
              </a:ext>
            </a:extLst>
          </p:cNvPr>
          <p:cNvSpPr/>
          <p:nvPr/>
        </p:nvSpPr>
        <p:spPr bwMode="auto">
          <a:xfrm>
            <a:off x="4903839" y="852602"/>
            <a:ext cx="4240161" cy="429089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2" name="Text Placeholder 1">
            <a:extLst>
              <a:ext uri="{FF2B5EF4-FFF2-40B4-BE49-F238E27FC236}">
                <a16:creationId xmlns:a16="http://schemas.microsoft.com/office/drawing/2014/main" id="{E55DF13B-64A4-419F-B116-18D0B209C326}"/>
              </a:ext>
            </a:extLst>
          </p:cNvPr>
          <p:cNvSpPr>
            <a:spLocks noGrp="1"/>
          </p:cNvSpPr>
          <p:nvPr>
            <p:ph type="body" sz="quarter" idx="16"/>
          </p:nvPr>
        </p:nvSpPr>
        <p:spPr>
          <a:xfrm>
            <a:off x="324000" y="1281616"/>
            <a:ext cx="4498331" cy="1077218"/>
          </a:xfrm>
        </p:spPr>
        <p:txBody>
          <a:bodyPr/>
          <a:lstStyle/>
          <a:p>
            <a:pPr marL="0" marR="0" lvl="0" indent="0" algn="l" defTabSz="914400" rtl="0" eaLnBrk="1" fontAlgn="base" latinLnBrk="0" hangingPunct="1">
              <a:lnSpc>
                <a:spcPct val="100000"/>
              </a:lnSpc>
              <a:spcBef>
                <a:spcPct val="0"/>
              </a:spcBef>
              <a:spcAft>
                <a:spcPts val="0"/>
              </a:spcAft>
              <a:buClr>
                <a:srgbClr val="55555A"/>
              </a:buClr>
              <a:buSzTx/>
              <a:buFontTx/>
              <a:buNone/>
              <a:tabLst/>
              <a:defRPr/>
            </a:pPr>
            <a:r>
              <a:rPr kumimoji="0" lang="en-US" sz="1400" b="1" i="0" u="none" strike="noStrike" kern="0" cap="none" spc="0" normalizeH="0" baseline="0" noProof="0" dirty="0">
                <a:ln>
                  <a:noFill/>
                </a:ln>
                <a:solidFill>
                  <a:srgbClr val="00148C"/>
                </a:solidFill>
                <a:effectLst/>
                <a:uLnTx/>
                <a:uFillTx/>
                <a:latin typeface="Arial"/>
                <a:ea typeface="ＭＳ Ｐゴシック"/>
                <a:cs typeface="+mn-cs"/>
              </a:rPr>
              <a:t>Project Warmth </a:t>
            </a:r>
            <a:r>
              <a:rPr kumimoji="0" lang="en-US" sz="1400" b="0" i="0" u="none" strike="noStrike" kern="0" cap="none" spc="0" normalizeH="0" baseline="0" noProof="0" dirty="0">
                <a:ln>
                  <a:noFill/>
                </a:ln>
                <a:solidFill>
                  <a:srgbClr val="55555A">
                    <a:lumMod val="75000"/>
                  </a:srgbClr>
                </a:solidFill>
                <a:effectLst/>
                <a:uLnTx/>
                <a:uFillTx/>
                <a:latin typeface="Arial"/>
                <a:ea typeface="ＭＳ Ｐゴシック"/>
                <a:cs typeface="+mn-cs"/>
              </a:rPr>
              <a:t>is United Way of Long Island’s emergency assistance program to help financially struggling families and individuals with energy emergencies during the winter season starting in December until funds are exhausted. The project provides a one-time assistance for fuel and/or fuel-related electricity emergencies for that season. </a:t>
            </a:r>
          </a:p>
        </p:txBody>
      </p:sp>
      <p:sp>
        <p:nvSpPr>
          <p:cNvPr id="3" name="Title 2">
            <a:extLst>
              <a:ext uri="{FF2B5EF4-FFF2-40B4-BE49-F238E27FC236}">
                <a16:creationId xmlns:a16="http://schemas.microsoft.com/office/drawing/2014/main" id="{61CAC5A8-A99C-40C6-8B8F-655A3F87C772}"/>
              </a:ext>
            </a:extLst>
          </p:cNvPr>
          <p:cNvSpPr>
            <a:spLocks noGrp="1"/>
          </p:cNvSpPr>
          <p:nvPr>
            <p:ph type="title"/>
          </p:nvPr>
        </p:nvSpPr>
        <p:spPr>
          <a:xfrm>
            <a:off x="183785" y="341898"/>
            <a:ext cx="5544620" cy="430887"/>
          </a:xfrm>
        </p:spPr>
        <p:txBody>
          <a:bodyPr/>
          <a:lstStyle/>
          <a:p>
            <a:pPr indent="-457200"/>
            <a:r>
              <a:rPr lang="en-US" dirty="0">
                <a:solidFill>
                  <a:schemeClr val="bg1"/>
                </a:solidFill>
                <a:latin typeface="Arial"/>
                <a:ea typeface="ＭＳ Ｐゴシック"/>
              </a:rPr>
              <a:t>Project Warmth</a:t>
            </a:r>
            <a:br>
              <a:rPr lang="en-US" dirty="0">
                <a:solidFill>
                  <a:schemeClr val="bg1"/>
                </a:solidFill>
                <a:latin typeface="Arial"/>
                <a:ea typeface="ＭＳ Ｐゴシック"/>
              </a:rPr>
            </a:br>
            <a:r>
              <a:rPr lang="en-US" sz="1600" dirty="0">
                <a:solidFill>
                  <a:schemeClr val="bg1"/>
                </a:solidFill>
                <a:latin typeface="Arial"/>
                <a:ea typeface="ＭＳ Ｐゴシック"/>
              </a:rPr>
              <a:t>Long Island</a:t>
            </a:r>
            <a:endParaRPr lang="en-US" dirty="0">
              <a:solidFill>
                <a:schemeClr val="bg1"/>
              </a:solidFill>
              <a:latin typeface="Arial"/>
              <a:ea typeface="ＭＳ Ｐゴシック"/>
            </a:endParaRPr>
          </a:p>
        </p:txBody>
      </p:sp>
      <p:sp>
        <p:nvSpPr>
          <p:cNvPr id="9" name="TextBox 8">
            <a:extLst>
              <a:ext uri="{FF2B5EF4-FFF2-40B4-BE49-F238E27FC236}">
                <a16:creationId xmlns:a16="http://schemas.microsoft.com/office/drawing/2014/main" id="{3F2BEFAD-A065-44F9-85BF-13A8D3EEC28E}"/>
              </a:ext>
            </a:extLst>
          </p:cNvPr>
          <p:cNvSpPr txBox="1"/>
          <p:nvPr/>
        </p:nvSpPr>
        <p:spPr bwMode="auto">
          <a:xfrm>
            <a:off x="817572" y="3085412"/>
            <a:ext cx="3807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1400" dirty="0">
                <a:solidFill>
                  <a:srgbClr val="00148C"/>
                </a:solidFill>
                <a:latin typeface="Arial"/>
                <a:ea typeface="ＭＳ Ｐゴシック"/>
              </a:rPr>
              <a:t>Visit </a:t>
            </a:r>
            <a:r>
              <a:rPr kumimoji="0" lang="en-US" sz="1400" i="0" u="none" strike="noStrike" kern="0" cap="none" spc="0" normalizeH="0" baseline="0" noProof="0" dirty="0">
                <a:ln>
                  <a:noFill/>
                </a:ln>
                <a:solidFill>
                  <a:srgbClr val="00148C"/>
                </a:solidFill>
                <a:effectLst/>
                <a:uLnTx/>
                <a:uFillTx/>
                <a:latin typeface="Arial"/>
                <a:ea typeface="ＭＳ Ｐゴシック"/>
                <a:cs typeface="+mn-cs"/>
                <a:hlinkClick r:id="rId3">
                  <a:extLst>
                    <a:ext uri="{A12FA001-AC4F-418D-AE19-62706E023703}">
                      <ahyp:hlinkClr xmlns:ahyp="http://schemas.microsoft.com/office/drawing/2018/hyperlinkcolor" val="tx"/>
                    </a:ext>
                  </a:extLst>
                </a:hlinkClick>
              </a:rPr>
              <a:t>The United Way of Long Island</a:t>
            </a:r>
            <a:r>
              <a:rPr kumimoji="0" lang="en-US" sz="1400" i="0" strike="noStrike" kern="0" cap="none" spc="0" normalizeH="0" baseline="0" noProof="0" dirty="0">
                <a:ln>
                  <a:noFill/>
                </a:ln>
                <a:solidFill>
                  <a:srgbClr val="00148C"/>
                </a:solidFill>
                <a:effectLst/>
                <a:uLnTx/>
                <a:uFillTx/>
                <a:latin typeface="Arial"/>
                <a:ea typeface="ＭＳ Ｐゴシック"/>
                <a:cs typeface="+mn-cs"/>
              </a:rPr>
              <a:t> online or </a:t>
            </a:r>
            <a:r>
              <a:rPr kumimoji="0" lang="en-US" sz="1400" i="0" u="none" strike="noStrike" kern="0" cap="none" spc="0" normalizeH="0" baseline="0" noProof="0" dirty="0">
                <a:ln>
                  <a:noFill/>
                </a:ln>
                <a:solidFill>
                  <a:srgbClr val="00148C"/>
                </a:solidFill>
                <a:effectLst/>
                <a:uLnTx/>
                <a:uFillTx/>
                <a:latin typeface="Arial"/>
                <a:ea typeface="ＭＳ Ｐゴシック"/>
                <a:cs typeface="+mn-cs"/>
              </a:rPr>
              <a:t>call 2-1-1 (or 1-888-774-7633) Monday-Friday, 9:00am-5:00pm </a:t>
            </a:r>
          </a:p>
        </p:txBody>
      </p:sp>
      <p:sp>
        <p:nvSpPr>
          <p:cNvPr id="11" name="Rectangle 10">
            <a:extLst>
              <a:ext uri="{FF2B5EF4-FFF2-40B4-BE49-F238E27FC236}">
                <a16:creationId xmlns:a16="http://schemas.microsoft.com/office/drawing/2014/main" id="{56EA3291-204D-44BB-A97D-4727DAD53CE5}"/>
              </a:ext>
            </a:extLst>
          </p:cNvPr>
          <p:cNvSpPr/>
          <p:nvPr/>
        </p:nvSpPr>
        <p:spPr bwMode="auto">
          <a:xfrm>
            <a:off x="0" y="13364"/>
            <a:ext cx="9189692" cy="911489"/>
          </a:xfrm>
          <a:prstGeom prst="rect">
            <a:avLst/>
          </a:prstGeom>
          <a:solidFill>
            <a:srgbClr val="00148C"/>
          </a:solidFill>
          <a:ln w="9525" cap="flat" cmpd="sng" algn="ctr">
            <a:noFill/>
            <a:prstDash val="solid"/>
            <a:round/>
            <a:headEnd type="none" w="med" len="med"/>
            <a:tailEnd type="none" w="med" len="med"/>
          </a:ln>
          <a:effectLst/>
        </p:spPr>
        <p:txBody>
          <a:bodyPr vert="horz" wrap="square" lIns="68576" tIns="34289" rIns="68576" bIns="34289" numCol="1" rtlCol="0" anchor="t" anchorCtr="0" compatLnSpc="1">
            <a:prstTxWarp prst="textNoShape">
              <a:avLst/>
            </a:prstTxWarp>
          </a:bodyPr>
          <a:lstStyle/>
          <a:p>
            <a:pPr>
              <a:spcAft>
                <a:spcPts val="338"/>
              </a:spcAft>
            </a:pPr>
            <a:endParaRPr lang="en-US" sz="1350" dirty="0">
              <a:solidFill>
                <a:schemeClr val="bg1"/>
              </a:solidFill>
              <a:cs typeface="Arial"/>
            </a:endParaRPr>
          </a:p>
          <a:p>
            <a:pPr>
              <a:spcAft>
                <a:spcPts val="338"/>
              </a:spcAft>
            </a:pPr>
            <a:endParaRPr lang="en-US" sz="2400" dirty="0">
              <a:solidFill>
                <a:schemeClr val="bg1"/>
              </a:solidFill>
              <a:cs typeface="Arial"/>
            </a:endParaRPr>
          </a:p>
        </p:txBody>
      </p:sp>
      <p:pic>
        <p:nvPicPr>
          <p:cNvPr id="8" name="Picture 7" descr="Graphical user interface&#10;&#10;Description automatically generated with medium confidence">
            <a:extLst>
              <a:ext uri="{FF2B5EF4-FFF2-40B4-BE49-F238E27FC236}">
                <a16:creationId xmlns:a16="http://schemas.microsoft.com/office/drawing/2014/main" id="{8DA6B731-4E69-43D5-A89A-3D48FDB7E869}"/>
              </a:ext>
            </a:extLst>
          </p:cNvPr>
          <p:cNvPicPr>
            <a:picLocks noChangeAspect="1"/>
          </p:cNvPicPr>
          <p:nvPr/>
        </p:nvPicPr>
        <p:blipFill>
          <a:blip r:embed="rId4"/>
          <a:stretch>
            <a:fillRect/>
          </a:stretch>
        </p:blipFill>
        <p:spPr>
          <a:xfrm>
            <a:off x="5944655" y="1529476"/>
            <a:ext cx="2158527" cy="911489"/>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A3E47BD-0391-4A7E-B0BB-9DFAA0CC0581}"/>
              </a:ext>
            </a:extLst>
          </p:cNvPr>
          <p:cNvSpPr txBox="1"/>
          <p:nvPr/>
        </p:nvSpPr>
        <p:spPr bwMode="auto">
          <a:xfrm>
            <a:off x="3138055" y="11610"/>
            <a:ext cx="1254558" cy="29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endParaRPr lang="en-US" sz="1800" b="0" kern="0" dirty="0" err="1">
              <a:solidFill>
                <a:schemeClr val="tx1"/>
              </a:solidFill>
              <a:latin typeface="+mn-lt"/>
              <a:ea typeface="+mn-ea"/>
            </a:endParaRPr>
          </a:p>
        </p:txBody>
      </p:sp>
      <p:sp>
        <p:nvSpPr>
          <p:cNvPr id="14" name="TextBox 13">
            <a:extLst>
              <a:ext uri="{FF2B5EF4-FFF2-40B4-BE49-F238E27FC236}">
                <a16:creationId xmlns:a16="http://schemas.microsoft.com/office/drawing/2014/main" id="{20616ED8-E11F-4866-A370-93EE778DA336}"/>
              </a:ext>
            </a:extLst>
          </p:cNvPr>
          <p:cNvSpPr txBox="1"/>
          <p:nvPr/>
        </p:nvSpPr>
        <p:spPr bwMode="auto">
          <a:xfrm>
            <a:off x="324000" y="310635"/>
            <a:ext cx="67902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2400" kern="0" dirty="0">
                <a:solidFill>
                  <a:schemeClr val="bg1">
                    <a:lumMod val="95000"/>
                  </a:schemeClr>
                </a:solidFill>
                <a:latin typeface="+mn-lt"/>
                <a:ea typeface="+mn-ea"/>
              </a:rPr>
              <a:t>United Way’s Project Warmth of Long Island</a:t>
            </a:r>
          </a:p>
        </p:txBody>
      </p:sp>
      <p:sp>
        <p:nvSpPr>
          <p:cNvPr id="12" name="Isosceles Triangle 11">
            <a:extLst>
              <a:ext uri="{FF2B5EF4-FFF2-40B4-BE49-F238E27FC236}">
                <a16:creationId xmlns:a16="http://schemas.microsoft.com/office/drawing/2014/main" id="{2D9A265F-1EFA-4EA7-BD31-5249F83F7D96}"/>
              </a:ext>
            </a:extLst>
          </p:cNvPr>
          <p:cNvSpPr/>
          <p:nvPr/>
        </p:nvSpPr>
        <p:spPr bwMode="auto">
          <a:xfrm rot="5400000">
            <a:off x="252262" y="3117326"/>
            <a:ext cx="516052" cy="372577"/>
          </a:xfrm>
          <a:prstGeom prst="triangle">
            <a:avLst/>
          </a:prstGeom>
          <a:solidFill>
            <a:srgbClr val="5199C9"/>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Tree>
    <p:extLst>
      <p:ext uri="{BB962C8B-B14F-4D97-AF65-F5344CB8AC3E}">
        <p14:creationId xmlns:p14="http://schemas.microsoft.com/office/powerpoint/2010/main" val="77792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36159D5-B9FD-4CBC-A40B-EC1D02DA0F0D}"/>
              </a:ext>
            </a:extLst>
          </p:cNvPr>
          <p:cNvSpPr>
            <a:spLocks noGrp="1"/>
          </p:cNvSpPr>
          <p:nvPr>
            <p:ph type="body" sz="quarter" idx="17"/>
          </p:nvPr>
        </p:nvSpPr>
        <p:spPr>
          <a:xfrm>
            <a:off x="345171" y="1597039"/>
            <a:ext cx="5150086" cy="98488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200" dirty="0">
                <a:solidFill>
                  <a:schemeClr val="bg1"/>
                </a:solidFill>
              </a:rPr>
              <a:t>Reach the Consumer Advocate</a:t>
            </a:r>
          </a:p>
        </p:txBody>
      </p:sp>
      <p:pic>
        <p:nvPicPr>
          <p:cNvPr id="7" name="Picture 6">
            <a:extLst>
              <a:ext uri="{FF2B5EF4-FFF2-40B4-BE49-F238E27FC236}">
                <a16:creationId xmlns:a16="http://schemas.microsoft.com/office/drawing/2014/main" id="{B100270C-B2A6-48F4-BAFC-00005CBEAD88}"/>
              </a:ext>
            </a:extLst>
          </p:cNvPr>
          <p:cNvPicPr>
            <a:picLocks noChangeAspect="1"/>
          </p:cNvPicPr>
          <p:nvPr/>
        </p:nvPicPr>
        <p:blipFill rotWithShape="1">
          <a:blip r:embed="rId2"/>
          <a:srcRect l="7480" t="27066" r="32612"/>
          <a:stretch/>
        </p:blipFill>
        <p:spPr>
          <a:xfrm rot="16200000" flipV="1">
            <a:off x="4734384" y="760548"/>
            <a:ext cx="5164498" cy="3642752"/>
          </a:xfrm>
          <a:prstGeom prst="rect">
            <a:avLst/>
          </a:prstGeom>
        </p:spPr>
      </p:pic>
    </p:spTree>
    <p:extLst>
      <p:ext uri="{BB962C8B-B14F-4D97-AF65-F5344CB8AC3E}">
        <p14:creationId xmlns:p14="http://schemas.microsoft.com/office/powerpoint/2010/main" val="414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id">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Grid" id="{EC67DFFD-7EBC-4595-8DF5-D7D3744BD80E}" vid="{14BE5DC6-69FA-4532-B2DA-12D0C70337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e650af6-069c-474c-8e80-482a9cb4d7d3">
      <UserInfo>
        <DisplayName>Pratt, Vaughn C.</DisplayName>
        <AccountId>567</AccountId>
        <AccountType/>
      </UserInfo>
      <UserInfo>
        <DisplayName>Small-Morgan, Rosanne N.</DisplayName>
        <AccountId>564</AccountId>
        <AccountType/>
      </UserInfo>
      <UserInfo>
        <DisplayName>Macias, Narcisa</DisplayName>
        <AccountId>566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62E6DFB58ED84D8C434245DACC39A3" ma:contentTypeVersion="13" ma:contentTypeDescription="Create a new document." ma:contentTypeScope="" ma:versionID="3a9aff09fbf523c23fc32b8ab8a0e5a7">
  <xsd:schema xmlns:xsd="http://www.w3.org/2001/XMLSchema" xmlns:xs="http://www.w3.org/2001/XMLSchema" xmlns:p="http://schemas.microsoft.com/office/2006/metadata/properties" xmlns:ns2="83ae1468-94c2-4a12-8b88-1e11a2e350a0" xmlns:ns3="8e650af6-069c-474c-8e80-482a9cb4d7d3" targetNamespace="http://schemas.microsoft.com/office/2006/metadata/properties" ma:root="true" ma:fieldsID="87a8e53b00f6fb437cbeb486c33de908" ns2:_="" ns3:_="">
    <xsd:import namespace="83ae1468-94c2-4a12-8b88-1e11a2e350a0"/>
    <xsd:import namespace="8e650af6-069c-474c-8e80-482a9cb4d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e1468-94c2-4a12-8b88-1e11a2e350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50af6-069c-474c-8e80-482a9cb4d7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AD6CF-2FDF-4637-8801-6F51D131A0AF}">
  <ds:schemaRefs>
    <ds:schemaRef ds:uri="http://schemas.microsoft.com/sharepoint/v3/contenttype/forms"/>
  </ds:schemaRefs>
</ds:datastoreItem>
</file>

<file path=customXml/itemProps2.xml><?xml version="1.0" encoding="utf-8"?>
<ds:datastoreItem xmlns:ds="http://schemas.openxmlformats.org/officeDocument/2006/customXml" ds:itemID="{19A1F6A4-0317-4EED-8673-005D10A0E761}">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8e650af6-069c-474c-8e80-482a9cb4d7d3"/>
    <ds:schemaRef ds:uri="83ae1468-94c2-4a12-8b88-1e11a2e350a0"/>
    <ds:schemaRef ds:uri="http://www.w3.org/XML/1998/namespace"/>
    <ds:schemaRef ds:uri="http://purl.org/dc/terms/"/>
  </ds:schemaRefs>
</ds:datastoreItem>
</file>

<file path=customXml/itemProps3.xml><?xml version="1.0" encoding="utf-8"?>
<ds:datastoreItem xmlns:ds="http://schemas.openxmlformats.org/officeDocument/2006/customXml" ds:itemID="{93E40CB9-1668-43C1-9102-9C0DF810A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e1468-94c2-4a12-8b88-1e11a2e350a0"/>
    <ds:schemaRef ds:uri="8e650af6-069c-474c-8e80-482a9cb4d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Grid</Template>
  <TotalTime>2485</TotalTime>
  <Words>1586</Words>
  <Application>Microsoft Office PowerPoint</Application>
  <PresentationFormat>On-screen Show (16:9)</PresentationFormat>
  <Paragraphs>167</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 2</vt:lpstr>
      <vt:lpstr>Grid</vt:lpstr>
      <vt:lpstr>PowerPoint Presentation</vt:lpstr>
      <vt:lpstr>PowerPoint Presentation</vt:lpstr>
      <vt:lpstr>Our Energy Funds administered by HeartShare Hope &amp; Warmth Energy Fund – New York State </vt:lpstr>
      <vt:lpstr>Our Energy Funds administered by HeartShare Hearts Fighting Hunger – New York State </vt:lpstr>
      <vt:lpstr>PowerPoint Presentation</vt:lpstr>
      <vt:lpstr>Our Heating Funds administered by HeartShare Care &amp; Share – UNY </vt:lpstr>
      <vt:lpstr>Our Heating Funds administered by HeartShare Neighborhood Heating Fund – New York City </vt:lpstr>
      <vt:lpstr>Project Warmth Long Island</vt:lpstr>
      <vt:lpstr>PowerPoint Presentation</vt:lpstr>
      <vt:lpstr>Consumer Advocate Directory </vt:lpstr>
      <vt:lpstr>Consumer Advocate Directory </vt:lpstr>
      <vt:lpstr>Consumer Advocate Directory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to Help: Energy Affordability   Presented by National Grid’s Consumer Advocates</dc:title>
  <dc:creator>Henriksen, Erica</dc:creator>
  <cp:lastModifiedBy>Makayla Miller</cp:lastModifiedBy>
  <cp:revision>45</cp:revision>
  <dcterms:created xsi:type="dcterms:W3CDTF">2022-08-24T13:55:28Z</dcterms:created>
  <dcterms:modified xsi:type="dcterms:W3CDTF">2023-02-23T14:26:25Z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0x010100BD62E6DFB58ED84D8C434245DACC39A3</vt:lpwstr>
  </property>
  <property fmtid="{D5CDD505-2E9C-101B-9397-08002B2CF9AE}" pid="3" name="MediaServiceImageTags">
    <vt:lpwstr/>
  </property>
</Properties>
</file>